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8" r:id="rId1"/>
  </p:sldMasterIdLst>
  <p:notesMasterIdLst>
    <p:notesMasterId r:id="rId12"/>
  </p:notesMasterIdLst>
  <p:sldIdLst>
    <p:sldId id="256" r:id="rId2"/>
    <p:sldId id="264" r:id="rId3"/>
    <p:sldId id="257" r:id="rId4"/>
    <p:sldId id="282" r:id="rId5"/>
    <p:sldId id="277" r:id="rId6"/>
    <p:sldId id="258" r:id="rId7"/>
    <p:sldId id="281" r:id="rId8"/>
    <p:sldId id="283" r:id="rId9"/>
    <p:sldId id="272" r:id="rId10"/>
    <p:sldId id="27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01" autoAdjust="0"/>
    <p:restoredTop sz="65647" autoAdjust="0"/>
  </p:normalViewPr>
  <p:slideViewPr>
    <p:cSldViewPr snapToGrid="0">
      <p:cViewPr>
        <p:scale>
          <a:sx n="80" d="100"/>
          <a:sy n="80" d="100"/>
        </p:scale>
        <p:origin x="672" y="1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8" d="100"/>
          <a:sy n="58" d="100"/>
        </p:scale>
        <p:origin x="908" y="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C769A-2961-427B-A6D6-EFF46F5CC20B}" type="slidenum">
              <a:rPr kumimoji="1" lang="ja-JP" altLang="en-US" smtClean="0"/>
              <a:t>‹#›</a:t>
            </a:fld>
            <a:endParaRPr kumimoji="1" lang="ja-JP" altLang="en-US"/>
          </a:p>
        </p:txBody>
      </p:sp>
      <p:sp>
        <p:nvSpPr>
          <p:cNvPr id="8" name="ノート プレースホルダー 7">
            <a:extLst>
              <a:ext uri="{FF2B5EF4-FFF2-40B4-BE49-F238E27FC236}">
                <a16:creationId xmlns:a16="http://schemas.microsoft.com/office/drawing/2014/main" id="{A9D01273-E77E-4403-8B59-A8AC9F7251DA}"/>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9" name="日付プレースホルダー 8">
            <a:extLst>
              <a:ext uri="{FF2B5EF4-FFF2-40B4-BE49-F238E27FC236}">
                <a16:creationId xmlns:a16="http://schemas.microsoft.com/office/drawing/2014/main" id="{8C54C0E2-1FCA-4208-AA60-ABF90AF8BD9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A97E7E-BA4F-4139-BAB0-7DE5FC162D75}" type="datetimeFigureOut">
              <a:rPr kumimoji="1" lang="ja-JP" altLang="en-US" smtClean="0"/>
              <a:t>2020/2/5</a:t>
            </a:fld>
            <a:endParaRPr kumimoji="1" lang="ja-JP" altLang="en-US"/>
          </a:p>
        </p:txBody>
      </p:sp>
      <p:sp>
        <p:nvSpPr>
          <p:cNvPr id="10" name="ヘッダー プレースホルダー 9">
            <a:extLst>
              <a:ext uri="{FF2B5EF4-FFF2-40B4-BE49-F238E27FC236}">
                <a16:creationId xmlns:a16="http://schemas.microsoft.com/office/drawing/2014/main" id="{2559BAA4-3588-4F2A-9AD7-94A207464D8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11" name="スライド イメージ プレースホルダー 10">
            <a:extLst>
              <a:ext uri="{FF2B5EF4-FFF2-40B4-BE49-F238E27FC236}">
                <a16:creationId xmlns:a16="http://schemas.microsoft.com/office/drawing/2014/main" id="{33011564-BD07-4C20-B7E2-ADD1AA9ED36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12" name="フッター プレースホルダー 11">
            <a:extLst>
              <a:ext uri="{FF2B5EF4-FFF2-40B4-BE49-F238E27FC236}">
                <a16:creationId xmlns:a16="http://schemas.microsoft.com/office/drawing/2014/main" id="{B16B9979-5173-4432-8C32-B2D3CD8E6C0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Tree>
    <p:extLst>
      <p:ext uri="{BB962C8B-B14F-4D97-AF65-F5344CB8AC3E}">
        <p14:creationId xmlns:p14="http://schemas.microsoft.com/office/powerpoint/2010/main" val="19960812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err="1">
                <a:ea typeface="游ゴシック"/>
              </a:rPr>
              <a:t>なぜかんばんがあるか</a:t>
            </a:r>
            <a:r>
              <a:rPr lang="en-US" altLang="ja-JP" dirty="0">
                <a:ea typeface="游ゴシック"/>
              </a:rPr>
              <a:t>　</a:t>
            </a:r>
            <a:r>
              <a:rPr lang="en-US" altLang="ja-JP" dirty="0" err="1">
                <a:ea typeface="游ゴシック"/>
              </a:rPr>
              <a:t>タスクを管理するため</a:t>
            </a:r>
            <a:endParaRPr lang="en-US" altLang="ja-JP" dirty="0">
              <a:ea typeface="游ゴシック"/>
            </a:endParaRPr>
          </a:p>
          <a:p>
            <a:r>
              <a:rPr lang="en-US" altLang="ja-JP" dirty="0" err="1">
                <a:ea typeface="游ゴシック"/>
              </a:rPr>
              <a:t>かんばんの構成要素は</a:t>
            </a:r>
            <a:r>
              <a:rPr lang="en-US" altLang="ja-JP" dirty="0">
                <a:ea typeface="游ゴシック"/>
              </a:rPr>
              <a:t>　</a:t>
            </a:r>
            <a:r>
              <a:rPr lang="en-US" altLang="ja-JP" dirty="0" err="1">
                <a:ea typeface="游ゴシック"/>
              </a:rPr>
              <a:t>ToDo～Done</a:t>
            </a:r>
            <a:endParaRPr lang="en-US" altLang="ja-JP" dirty="0">
              <a:ea typeface="游ゴシック"/>
            </a:endParaRPr>
          </a:p>
          <a:p>
            <a:r>
              <a:rPr lang="en-US" altLang="ja-JP" dirty="0" err="1">
                <a:ea typeface="游ゴシック"/>
              </a:rPr>
              <a:t>かんばんを使うことの難しさ</a:t>
            </a:r>
            <a:endParaRPr lang="en-US" altLang="ja-JP" dirty="0">
              <a:ea typeface="游ゴシック"/>
            </a:endParaRPr>
          </a:p>
          <a:p>
            <a:r>
              <a:rPr lang="en-US" altLang="ja-JP" dirty="0">
                <a:ea typeface="游ゴシック"/>
              </a:rPr>
              <a:t>１～２枚</a:t>
            </a:r>
          </a:p>
          <a:p>
            <a:endParaRPr lang="en-US" altLang="ja-JP" dirty="0">
              <a:ea typeface="游ゴシック"/>
            </a:endParaRPr>
          </a:p>
          <a:p>
            <a:r>
              <a:rPr lang="en-US" altLang="ja-JP" dirty="0" err="1">
                <a:ea typeface="游ゴシック"/>
              </a:rPr>
              <a:t>readyを導入したかんばんの引用を入れる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r>
              <a:rPr kumimoji="1" lang="ja-JP" altLang="en-US" dirty="0"/>
              <a:t>タスク管理のためのつーつでソフトウェア開発の現場でよく使われる</a:t>
            </a:r>
            <a:endParaRPr kumimoji="1" lang="en-US" altLang="ja-JP" dirty="0"/>
          </a:p>
          <a:p>
            <a:r>
              <a:rPr kumimoji="1" lang="ja-JP" altLang="en-US" dirty="0"/>
              <a:t>メリット：</a:t>
            </a:r>
            <a:r>
              <a:rPr kumimoji="1" lang="ja-JP" altLang="en-US" sz="1200" b="0" i="0" u="none" strike="noStrike" kern="1200" dirty="0">
                <a:solidFill>
                  <a:schemeClr val="tx1"/>
                </a:solidFill>
                <a:effectLst/>
                <a:latin typeface="+mn-lt"/>
                <a:ea typeface="+mn-ea"/>
                <a:cs typeface="+mn-cs"/>
              </a:rPr>
              <a:t>他のメンバーの作業状況を把握できるため、進捗が遅れている原因や今後の予定などをシェアしやすくなります。</a:t>
            </a:r>
            <a:endParaRPr kumimoji="1" lang="en-US" altLang="ja-JP" sz="1200" b="0" i="0" u="none" strike="noStrike" kern="1200" dirty="0">
              <a:solidFill>
                <a:schemeClr val="tx1"/>
              </a:solidFill>
              <a:effectLst/>
              <a:latin typeface="+mn-lt"/>
              <a:ea typeface="+mn-ea"/>
              <a:cs typeface="+mn-cs"/>
            </a:endParaRPr>
          </a:p>
          <a:p>
            <a:endParaRPr kumimoji="1" lang="en-US" altLang="ja-JP" dirty="0"/>
          </a:p>
        </p:txBody>
      </p:sp>
      <p:sp>
        <p:nvSpPr>
          <p:cNvPr id="4" name="スライド番号プレースホルダー 3"/>
          <p:cNvSpPr>
            <a:spLocks noGrp="1"/>
          </p:cNvSpPr>
          <p:nvPr>
            <p:ph type="sldNum" sz="quarter" idx="5"/>
          </p:nvPr>
        </p:nvSpPr>
        <p:spPr/>
        <p:txBody>
          <a:bodyPr/>
          <a:lstStyle/>
          <a:p>
            <a:fld id="{C76C769A-2961-427B-A6D6-EFF46F5CC20B}" type="slidenum">
              <a:rPr kumimoji="1" lang="ja-JP" altLang="en-US" smtClean="0"/>
              <a:t>2</a:t>
            </a:fld>
            <a:endParaRPr kumimoji="1" lang="ja-JP" altLang="en-US"/>
          </a:p>
        </p:txBody>
      </p:sp>
    </p:spTree>
    <p:extLst>
      <p:ext uri="{BB962C8B-B14F-4D97-AF65-F5344CB8AC3E}">
        <p14:creationId xmlns:p14="http://schemas.microsoft.com/office/powerpoint/2010/main" val="782772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err="1">
                <a:ea typeface="游ゴシック"/>
              </a:rPr>
              <a:t>かんばんゲームの説明もっと詳しく後にゲーム内で使う用語を使うから用語の説明は必須</a:t>
            </a:r>
            <a:endParaRPr lang="en-US" altLang="ja-JP" dirty="0">
              <a:ea typeface="游ゴシック"/>
            </a:endParaRPr>
          </a:p>
          <a:p>
            <a:endParaRPr lang="en-US" altLang="ja-JP" dirty="0">
              <a:ea typeface="游ゴシック"/>
            </a:endParaRPr>
          </a:p>
          <a:p>
            <a:r>
              <a:rPr lang="en-US" altLang="ja-JP" dirty="0">
                <a:ea typeface="游ゴシック"/>
              </a:rPr>
              <a:t>かんばんがある。タスクがある。タスク工数があって０になったら次へ移動する。工数を減らすために自分の手番でサイコロを振って出た目の数だけ工数減らす。チャンスカードがあって各種カードの説明くらいはいる</a:t>
            </a:r>
          </a:p>
          <a:p>
            <a:r>
              <a:rPr lang="en-US" altLang="ja-JP" dirty="0">
                <a:ea typeface="游ゴシック"/>
              </a:rPr>
              <a:t>かんばんゲーム説明で2枚程度使ってよい</a:t>
            </a:r>
          </a:p>
          <a:p>
            <a:r>
              <a:rPr lang="en-US" altLang="ja-JP" dirty="0" err="1">
                <a:ea typeface="游ゴシック"/>
              </a:rPr>
              <a:t>進捗記録表は最後に入れる</a:t>
            </a:r>
            <a:endParaRPr lang="en-US" altLang="ja-JP" dirty="0">
              <a:ea typeface="游ゴシック"/>
            </a:endParaRPr>
          </a:p>
        </p:txBody>
      </p:sp>
      <p:sp>
        <p:nvSpPr>
          <p:cNvPr id="4" name="スライド番号プレースホルダー 3"/>
          <p:cNvSpPr>
            <a:spLocks noGrp="1"/>
          </p:cNvSpPr>
          <p:nvPr>
            <p:ph type="sldNum" sz="quarter" idx="5"/>
          </p:nvPr>
        </p:nvSpPr>
        <p:spPr/>
        <p:txBody>
          <a:bodyPr/>
          <a:lstStyle/>
          <a:p>
            <a:fld id="{C76C769A-2961-427B-A6D6-EFF46F5CC20B}" type="slidenum">
              <a:rPr kumimoji="1" lang="ja-JP" altLang="en-US" smtClean="0"/>
              <a:t>3</a:t>
            </a:fld>
            <a:endParaRPr kumimoji="1" lang="ja-JP" altLang="en-US"/>
          </a:p>
        </p:txBody>
      </p:sp>
    </p:spTree>
    <p:extLst>
      <p:ext uri="{BB962C8B-B14F-4D97-AF65-F5344CB8AC3E}">
        <p14:creationId xmlns:p14="http://schemas.microsoft.com/office/powerpoint/2010/main" val="3830770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Calibri"/>
                <a:ea typeface="游ゴシック"/>
                <a:cs typeface="Calibri"/>
              </a:rPr>
              <a:t>かんばんゲームの説明まで含めて多くて５枚</a:t>
            </a:r>
          </a:p>
          <a:p>
            <a:r>
              <a:rPr lang="ja-JP" altLang="en-US" dirty="0">
                <a:latin typeface="Calibri"/>
                <a:ea typeface="游ゴシック"/>
                <a:cs typeface="Calibri"/>
              </a:rPr>
              <a:t>今問題点のスライドを分割しているが一つにする</a:t>
            </a:r>
            <a:endParaRPr lang="en-US" altLang="ja-JP" dirty="0">
              <a:latin typeface="Calibri"/>
              <a:ea typeface="游ゴシック"/>
              <a:cs typeface="Calibri"/>
            </a:endParaRPr>
          </a:p>
          <a:p>
            <a:r>
              <a:rPr kumimoji="1" lang="ja-JP" altLang="en-US" dirty="0">
                <a:latin typeface="Calibri"/>
                <a:ea typeface="游ゴシック"/>
                <a:cs typeface="Calibri"/>
              </a:rPr>
              <a:t>カンバンのタスクに習熟する以外のゲーム特有の処理が多い</a:t>
            </a:r>
            <a:endParaRPr kumimoji="1" lang="en-US" altLang="ja-JP" dirty="0">
              <a:latin typeface="Calibri"/>
              <a:ea typeface="游ゴシック"/>
              <a:cs typeface="Calibri"/>
            </a:endParaRPr>
          </a:p>
          <a:p>
            <a:endParaRPr kumimoji="1" lang="en-US" altLang="ja-JP" dirty="0">
              <a:latin typeface="Calibri"/>
              <a:ea typeface="游ゴシック"/>
              <a:cs typeface="Calibri"/>
            </a:endParaRPr>
          </a:p>
          <a:p>
            <a:endParaRPr kumimoji="1" lang="en-US" altLang="ja-JP" dirty="0">
              <a:latin typeface="Calibri"/>
              <a:ea typeface="游ゴシック"/>
              <a:cs typeface="Calibri"/>
            </a:endParaRPr>
          </a:p>
          <a:p>
            <a:r>
              <a:rPr kumimoji="1" lang="ja-JP" altLang="en-US" dirty="0">
                <a:latin typeface="Calibri"/>
                <a:ea typeface="游ゴシック"/>
                <a:cs typeface="Calibri"/>
              </a:rPr>
              <a:t>・プレイヤーの処理</a:t>
            </a:r>
            <a:endParaRPr kumimoji="1" lang="en-US" altLang="ja-JP" dirty="0">
              <a:latin typeface="Calibri"/>
              <a:ea typeface="游ゴシック"/>
              <a:cs typeface="Calibri"/>
            </a:endParaRPr>
          </a:p>
          <a:p>
            <a:r>
              <a:rPr lang="ja-JP" altLang="en-US" sz="1200" dirty="0"/>
              <a:t>タスク工数の管理</a:t>
            </a:r>
            <a:endParaRPr lang="en-US" altLang="ja-JP" sz="1200" dirty="0"/>
          </a:p>
          <a:p>
            <a:r>
              <a:rPr lang="ja-JP" altLang="en-US" sz="1200" dirty="0"/>
              <a:t>チャンスカードの処理</a:t>
            </a:r>
            <a:endParaRPr lang="en-US" altLang="ja-JP" sz="1200" dirty="0"/>
          </a:p>
          <a:p>
            <a:r>
              <a:rPr lang="ja-JP" altLang="en-US" sz="1200" dirty="0"/>
              <a:t>進捗記録表の作成</a:t>
            </a:r>
          </a:p>
          <a:p>
            <a:endParaRPr kumimoji="1" lang="en-US" altLang="ja-JP" dirty="0"/>
          </a:p>
          <a:p>
            <a:r>
              <a:rPr kumimoji="1" lang="ja-JP" altLang="en-US" dirty="0"/>
              <a:t>・ミス多発</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ゲームに不慣れなプレイヤーでは操作ミスを起こしやすく習熟者がゲームをサポートする必要がある．</a:t>
            </a:r>
            <a:endParaRPr kumimoji="1"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C76C769A-2961-427B-A6D6-EFF46F5CC20B}" type="slidenum">
              <a:rPr kumimoji="1" lang="ja-JP" altLang="en-US" smtClean="0"/>
              <a:t>6</a:t>
            </a:fld>
            <a:endParaRPr kumimoji="1" lang="ja-JP" altLang="en-US"/>
          </a:p>
        </p:txBody>
      </p:sp>
    </p:spTree>
    <p:extLst>
      <p:ext uri="{BB962C8B-B14F-4D97-AF65-F5344CB8AC3E}">
        <p14:creationId xmlns:p14="http://schemas.microsoft.com/office/powerpoint/2010/main" val="2641783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ここにボードを表示して構成要素を吹き出しとかで説明する</a:t>
            </a:r>
            <a:endParaRPr kumimoji="1" lang="en-US" altLang="ja-JP" dirty="0"/>
          </a:p>
          <a:p>
            <a:r>
              <a:rPr kumimoji="1" lang="ja-JP" altLang="en-US" dirty="0"/>
              <a:t>ただしゲーム画面をそのままキャプチャしても見にくいからキャプチャ用ゲーム画面の作成がいる</a:t>
            </a:r>
            <a:endParaRPr kumimoji="1" lang="en-US" altLang="ja-JP" dirty="0"/>
          </a:p>
          <a:p>
            <a:r>
              <a:rPr kumimoji="1" lang="ja-JP" altLang="en-US" dirty="0"/>
              <a:t>狭かったら構成要素の説明を別スライドにしてもいい</a:t>
            </a:r>
            <a:endParaRPr kumimoji="1" lang="en-US" altLang="ja-JP" dirty="0"/>
          </a:p>
          <a:p>
            <a:endParaRPr kumimoji="1" lang="en-US" altLang="ja-JP" dirty="0"/>
          </a:p>
          <a:p>
            <a:endParaRPr kumimoji="1" lang="en-US" altLang="ja-JP" dirty="0"/>
          </a:p>
          <a:p>
            <a:r>
              <a:rPr kumimoji="1" lang="ja-JP" altLang="en-US" dirty="0"/>
              <a:t>次に実際にプレイする流れを説明する。その中で工数の自動化，チャンスカードの自動化，進捗記録表の自動作成，エラーメッセージはこんな感じで出ますっていうのを画像も使いながらだいたい</a:t>
            </a:r>
            <a:r>
              <a:rPr kumimoji="1" lang="en-US" altLang="ja-JP" dirty="0"/>
              <a:t>2</a:t>
            </a:r>
            <a:r>
              <a:rPr kumimoji="1" lang="ja-JP" altLang="en-US" dirty="0"/>
              <a:t>～</a:t>
            </a:r>
            <a:r>
              <a:rPr kumimoji="1" lang="en-US" altLang="ja-JP" dirty="0"/>
              <a:t>3</a:t>
            </a:r>
            <a:r>
              <a:rPr kumimoji="1" lang="ja-JP" altLang="en-US" dirty="0"/>
              <a:t>まいで</a:t>
            </a:r>
            <a:endParaRPr kumimoji="1" lang="en-US" altLang="ja-JP" dirty="0"/>
          </a:p>
        </p:txBody>
      </p:sp>
      <p:sp>
        <p:nvSpPr>
          <p:cNvPr id="4" name="スライド番号プレースホルダー 3"/>
          <p:cNvSpPr>
            <a:spLocks noGrp="1"/>
          </p:cNvSpPr>
          <p:nvPr>
            <p:ph type="sldNum" sz="quarter" idx="5"/>
          </p:nvPr>
        </p:nvSpPr>
        <p:spPr/>
        <p:txBody>
          <a:bodyPr/>
          <a:lstStyle/>
          <a:p>
            <a:fld id="{C76C769A-2961-427B-A6D6-EFF46F5CC20B}" type="slidenum">
              <a:rPr kumimoji="1" lang="ja-JP" altLang="en-US" smtClean="0"/>
              <a:t>7</a:t>
            </a:fld>
            <a:endParaRPr kumimoji="1" lang="ja-JP" altLang="en-US"/>
          </a:p>
        </p:txBody>
      </p:sp>
    </p:spTree>
    <p:extLst>
      <p:ext uri="{BB962C8B-B14F-4D97-AF65-F5344CB8AC3E}">
        <p14:creationId xmlns:p14="http://schemas.microsoft.com/office/powerpoint/2010/main" val="1615896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箇条書きじゃなくて具体例があると説得力が出る</a:t>
            </a:r>
            <a:endParaRPr kumimoji="1" lang="en-US" altLang="ja-JP" dirty="0"/>
          </a:p>
          <a:p>
            <a:endParaRPr kumimoji="1" lang="en-US" altLang="ja-JP" dirty="0"/>
          </a:p>
          <a:p>
            <a:r>
              <a:rPr kumimoji="1" lang="ja-JP" altLang="en-US" dirty="0"/>
              <a:t>カンバンゲームのページからカンバンの難しさとか引っ張ってくる感じ</a:t>
            </a:r>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76C769A-2961-427B-A6D6-EFF46F5CC20B}"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309169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13E3A13-B134-4BD3-93C7-4DD36E6F9305}" type="datetime1">
              <a:rPr kumimoji="1" lang="ja-JP" altLang="en-US" smtClean="0"/>
              <a:t>2020/2/5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3691BCB-4059-41CC-B14D-F86F2FE9ADC5}"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017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F0FC8B7-8B55-411E-9162-6419B97EF824}" type="datetime1">
              <a:rPr kumimoji="1" lang="ja-JP" altLang="en-US" smtClean="0"/>
              <a:t>2020/2/5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3691BCB-4059-41CC-B14D-F86F2FE9ADC5}" type="slidenum">
              <a:rPr kumimoji="1" lang="ja-JP" altLang="en-US" smtClean="0"/>
              <a:t>‹#›</a:t>
            </a:fld>
            <a:endParaRPr kumimoji="1" lang="ja-JP" altLang="en-US"/>
          </a:p>
        </p:txBody>
      </p:sp>
    </p:spTree>
    <p:extLst>
      <p:ext uri="{BB962C8B-B14F-4D97-AF65-F5344CB8AC3E}">
        <p14:creationId xmlns:p14="http://schemas.microsoft.com/office/powerpoint/2010/main" val="1739982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C7AC2A2-C048-4B5E-8C8B-2DC82415AFF1}" type="datetime1">
              <a:rPr kumimoji="1" lang="ja-JP" altLang="en-US" smtClean="0"/>
              <a:t>2020/2/5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3691BCB-4059-41CC-B14D-F86F2FE9ADC5}" type="slidenum">
              <a:rPr kumimoji="1" lang="ja-JP" altLang="en-US" smtClean="0"/>
              <a:t>‹#›</a:t>
            </a:fld>
            <a:endParaRPr kumimoji="1" lang="ja-JP" altLang="en-US"/>
          </a:p>
        </p:txBody>
      </p:sp>
    </p:spTree>
    <p:extLst>
      <p:ext uri="{BB962C8B-B14F-4D97-AF65-F5344CB8AC3E}">
        <p14:creationId xmlns:p14="http://schemas.microsoft.com/office/powerpoint/2010/main" val="962558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12123"/>
            <a:ext cx="10058400" cy="677834"/>
          </a:xfrm>
        </p:spPr>
        <p:txBody>
          <a:bodyPr>
            <a:normAutofit/>
          </a:bodyPr>
          <a:lstStyle>
            <a:lvl1pPr marL="0">
              <a:defRPr sz="36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798021" y="3100859"/>
            <a:ext cx="1005840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AFE09C7-A084-4A99-978D-5FCB8B2C7672}" type="datetime1">
              <a:rPr kumimoji="1" lang="ja-JP" altLang="en-US" smtClean="0"/>
              <a:t>2020/2/5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3691BCB-4059-41CC-B14D-F86F2FE9ADC5}" type="slidenum">
              <a:rPr kumimoji="1" lang="ja-JP" altLang="en-US" smtClean="0"/>
              <a:t>‹#›</a:t>
            </a:fld>
            <a:endParaRPr kumimoji="1" lang="ja-JP" altLang="en-US"/>
          </a:p>
        </p:txBody>
      </p:sp>
    </p:spTree>
    <p:extLst>
      <p:ext uri="{BB962C8B-B14F-4D97-AF65-F5344CB8AC3E}">
        <p14:creationId xmlns:p14="http://schemas.microsoft.com/office/powerpoint/2010/main" val="3086186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EBC03EC-0973-4FC9-812C-39D11D60BDB3}" type="datetime1">
              <a:rPr kumimoji="1" lang="ja-JP" altLang="en-US" smtClean="0"/>
              <a:t>2020/2/5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3691BCB-4059-41CC-B14D-F86F2FE9ADC5}"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113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82DD7EA-DDE9-4847-AC02-6DFD2B0DD921}" type="datetime1">
              <a:rPr kumimoji="1" lang="ja-JP" altLang="en-US" smtClean="0"/>
              <a:t>2020/2/5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3691BCB-4059-41CC-B14D-F86F2FE9ADC5}" type="slidenum">
              <a:rPr kumimoji="1" lang="ja-JP" altLang="en-US" smtClean="0"/>
              <a:t>‹#›</a:t>
            </a:fld>
            <a:endParaRPr kumimoji="1" lang="ja-JP" altLang="en-US"/>
          </a:p>
        </p:txBody>
      </p:sp>
    </p:spTree>
    <p:extLst>
      <p:ext uri="{BB962C8B-B14F-4D97-AF65-F5344CB8AC3E}">
        <p14:creationId xmlns:p14="http://schemas.microsoft.com/office/powerpoint/2010/main" val="3249136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8CA6957-F8DF-42B7-A631-22BE741E1E9E}" type="datetime1">
              <a:rPr kumimoji="1" lang="ja-JP" altLang="en-US" smtClean="0"/>
              <a:t>2020/2/5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3691BCB-4059-41CC-B14D-F86F2FE9ADC5}" type="slidenum">
              <a:rPr kumimoji="1" lang="ja-JP" altLang="en-US" smtClean="0"/>
              <a:t>‹#›</a:t>
            </a:fld>
            <a:endParaRPr kumimoji="1" lang="ja-JP" altLang="en-US"/>
          </a:p>
        </p:txBody>
      </p:sp>
    </p:spTree>
    <p:extLst>
      <p:ext uri="{BB962C8B-B14F-4D97-AF65-F5344CB8AC3E}">
        <p14:creationId xmlns:p14="http://schemas.microsoft.com/office/powerpoint/2010/main" val="2245033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8D1D1D5-5A5D-4C42-B38A-37365631E69B}" type="datetime1">
              <a:rPr kumimoji="1" lang="ja-JP" altLang="en-US" smtClean="0"/>
              <a:t>2020/2/5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3691BCB-4059-41CC-B14D-F86F2FE9ADC5}" type="slidenum">
              <a:rPr kumimoji="1" lang="ja-JP" altLang="en-US" smtClean="0"/>
              <a:t>‹#›</a:t>
            </a:fld>
            <a:endParaRPr kumimoji="1" lang="ja-JP" altLang="en-US"/>
          </a:p>
        </p:txBody>
      </p:sp>
    </p:spTree>
    <p:extLst>
      <p:ext uri="{BB962C8B-B14F-4D97-AF65-F5344CB8AC3E}">
        <p14:creationId xmlns:p14="http://schemas.microsoft.com/office/powerpoint/2010/main" val="3020510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B7E7C85-4222-4BF7-95EF-33BD8F28C25C}" type="datetime1">
              <a:rPr kumimoji="1" lang="ja-JP" altLang="en-US" smtClean="0"/>
              <a:t>2020/2/5</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B3691BCB-4059-41CC-B14D-F86F2FE9ADC5}" type="slidenum">
              <a:rPr kumimoji="1" lang="ja-JP" altLang="en-US" smtClean="0"/>
              <a:t>‹#›</a:t>
            </a:fld>
            <a:endParaRPr kumimoji="1" lang="ja-JP" altLang="en-US"/>
          </a:p>
        </p:txBody>
      </p:sp>
    </p:spTree>
    <p:extLst>
      <p:ext uri="{BB962C8B-B14F-4D97-AF65-F5344CB8AC3E}">
        <p14:creationId xmlns:p14="http://schemas.microsoft.com/office/powerpoint/2010/main" val="109454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F5F6F42-AB9F-42B3-9750-3D80A4A3C4F7}" type="datetime1">
              <a:rPr kumimoji="1" lang="ja-JP" altLang="en-US" smtClean="0"/>
              <a:t>2020/2/5</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3691BCB-4059-41CC-B14D-F86F2FE9ADC5}" type="slidenum">
              <a:rPr kumimoji="1" lang="ja-JP" altLang="en-US" smtClean="0"/>
              <a:t>‹#›</a:t>
            </a:fld>
            <a:endParaRPr kumimoji="1" lang="ja-JP" altLang="en-US"/>
          </a:p>
        </p:txBody>
      </p:sp>
    </p:spTree>
    <p:extLst>
      <p:ext uri="{BB962C8B-B14F-4D97-AF65-F5344CB8AC3E}">
        <p14:creationId xmlns:p14="http://schemas.microsoft.com/office/powerpoint/2010/main" val="3065274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AF3991E-A3E1-4866-AA17-FE90FB5F0DD1}" type="datetime1">
              <a:rPr kumimoji="1" lang="ja-JP" altLang="en-US" smtClean="0"/>
              <a:t>2020/2/5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3691BCB-4059-41CC-B14D-F86F2FE9ADC5}" type="slidenum">
              <a:rPr kumimoji="1" lang="ja-JP" altLang="en-US" smtClean="0"/>
              <a:t>‹#›</a:t>
            </a:fld>
            <a:endParaRPr kumimoji="1" lang="ja-JP" altLang="en-US"/>
          </a:p>
        </p:txBody>
      </p:sp>
    </p:spTree>
    <p:extLst>
      <p:ext uri="{BB962C8B-B14F-4D97-AF65-F5344CB8AC3E}">
        <p14:creationId xmlns:p14="http://schemas.microsoft.com/office/powerpoint/2010/main" val="2237676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0" y="0"/>
            <a:ext cx="10058400" cy="657190"/>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0" y="656704"/>
            <a:ext cx="12192000" cy="5677121"/>
          </a:xfrm>
          <a:prstGeom prst="rect">
            <a:avLst/>
          </a:prstGeom>
        </p:spPr>
        <p:txBody>
          <a:bodyPr vert="horz" lIns="0" tIns="45720" rIns="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56BA055-7830-432E-B8F6-A210E39A5065}" type="datetime1">
              <a:rPr kumimoji="1" lang="ja-JP" altLang="en-US" smtClean="0"/>
              <a:t>2020/2/5</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3691BCB-4059-41CC-B14D-F86F2FE9ADC5}" type="slidenum">
              <a:rPr kumimoji="1" lang="ja-JP" altLang="en-US" smtClean="0"/>
              <a:t>‹#›</a:t>
            </a:fld>
            <a:endParaRPr kumimoji="1" lang="ja-JP" altLang="en-US"/>
          </a:p>
        </p:txBody>
      </p:sp>
      <p:cxnSp>
        <p:nvCxnSpPr>
          <p:cNvPr id="10" name="Straight Connector 9"/>
          <p:cNvCxnSpPr/>
          <p:nvPr/>
        </p:nvCxnSpPr>
        <p:spPr>
          <a:xfrm>
            <a:off x="0" y="657190"/>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551984"/>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Lst>
  <p:hf hdr="0" ftr="0" dt="0"/>
  <p:txStyles>
    <p:titleStyle>
      <a:lvl1pPr algn="l" defTabSz="914400" rtl="0" eaLnBrk="1" latinLnBrk="0" hangingPunct="1">
        <a:lnSpc>
          <a:spcPct val="85000"/>
        </a:lnSpc>
        <a:spcBef>
          <a:spcPct val="0"/>
        </a:spcBef>
        <a:buNone/>
        <a:defRPr kumimoji="1" sz="3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677CBB-9448-4B69-909F-FE85034B3C08}"/>
              </a:ext>
            </a:extLst>
          </p:cNvPr>
          <p:cNvSpPr>
            <a:spLocks noGrp="1"/>
          </p:cNvSpPr>
          <p:nvPr>
            <p:ph type="ctrTitle"/>
          </p:nvPr>
        </p:nvSpPr>
        <p:spPr>
          <a:xfrm>
            <a:off x="1100667" y="1096123"/>
            <a:ext cx="9567333" cy="3130041"/>
          </a:xfrm>
        </p:spPr>
        <p:txBody>
          <a:bodyPr>
            <a:normAutofit fontScale="90000"/>
          </a:bodyPr>
          <a:lstStyle/>
          <a:p>
            <a:r>
              <a:rPr lang="ja-JP" altLang="ja-JP" dirty="0"/>
              <a:t>カンバンを使ったタスク管理手法教育のためのデジタルカンバンゲーム「</a:t>
            </a:r>
            <a:r>
              <a:rPr lang="en-US" altLang="ja-JP" dirty="0"/>
              <a:t>DKG</a:t>
            </a:r>
            <a:r>
              <a:rPr lang="ja-JP" altLang="ja-JP" dirty="0"/>
              <a:t>」の提案</a:t>
            </a:r>
            <a:endParaRPr kumimoji="1" lang="ja-JP" altLang="en-US" sz="4800" b="1" dirty="0"/>
          </a:p>
        </p:txBody>
      </p:sp>
      <p:sp>
        <p:nvSpPr>
          <p:cNvPr id="3" name="字幕 2">
            <a:extLst>
              <a:ext uri="{FF2B5EF4-FFF2-40B4-BE49-F238E27FC236}">
                <a16:creationId xmlns:a16="http://schemas.microsoft.com/office/drawing/2014/main" id="{4572D290-E884-491F-87E6-5F22EC0BA467}"/>
              </a:ext>
            </a:extLst>
          </p:cNvPr>
          <p:cNvSpPr>
            <a:spLocks noGrp="1"/>
          </p:cNvSpPr>
          <p:nvPr>
            <p:ph type="subTitle" idx="1"/>
          </p:nvPr>
        </p:nvSpPr>
        <p:spPr>
          <a:xfrm>
            <a:off x="1524000" y="4418784"/>
            <a:ext cx="9144000" cy="1655762"/>
          </a:xfrm>
        </p:spPr>
        <p:txBody>
          <a:bodyPr/>
          <a:lstStyle/>
          <a:p>
            <a:pPr algn="r"/>
            <a:r>
              <a:rPr kumimoji="1" lang="en-US" altLang="ja-JP" sz="2400" dirty="0"/>
              <a:t>B16079</a:t>
            </a:r>
            <a:r>
              <a:rPr kumimoji="1" lang="ja-JP" altLang="en-US" sz="2400" dirty="0"/>
              <a:t>　前田　剛志</a:t>
            </a:r>
            <a:endParaRPr kumimoji="1" lang="en-US" altLang="ja-JP" sz="2400" dirty="0"/>
          </a:p>
          <a:p>
            <a:pPr algn="r"/>
            <a:r>
              <a:rPr lang="en-US" altLang="ja-JP" sz="2400" dirty="0"/>
              <a:t>B16032</a:t>
            </a:r>
            <a:r>
              <a:rPr lang="ja-JP" altLang="en-US" sz="2400" dirty="0"/>
              <a:t>　阪上　巨樹</a:t>
            </a:r>
            <a:endParaRPr lang="en-US" altLang="ja-JP" sz="2400" dirty="0"/>
          </a:p>
          <a:p>
            <a:pPr algn="r"/>
            <a:endParaRPr kumimoji="1" lang="ja-JP" altLang="en-US" dirty="0"/>
          </a:p>
        </p:txBody>
      </p:sp>
      <p:sp>
        <p:nvSpPr>
          <p:cNvPr id="4" name="スライド番号プレースホルダー 3">
            <a:extLst>
              <a:ext uri="{FF2B5EF4-FFF2-40B4-BE49-F238E27FC236}">
                <a16:creationId xmlns:a16="http://schemas.microsoft.com/office/drawing/2014/main" id="{BB94A714-3F76-4835-8F03-AEF2854705A2}"/>
              </a:ext>
            </a:extLst>
          </p:cNvPr>
          <p:cNvSpPr>
            <a:spLocks noGrp="1"/>
          </p:cNvSpPr>
          <p:nvPr>
            <p:ph type="sldNum" sz="quarter" idx="12"/>
          </p:nvPr>
        </p:nvSpPr>
        <p:spPr/>
        <p:txBody>
          <a:bodyPr/>
          <a:lstStyle/>
          <a:p>
            <a:fld id="{B3691BCB-4059-41CC-B14D-F86F2FE9ADC5}" type="slidenum">
              <a:rPr kumimoji="1" lang="ja-JP" altLang="en-US" smtClean="0"/>
              <a:t>1</a:t>
            </a:fld>
            <a:endParaRPr kumimoji="1" lang="ja-JP" altLang="en-US"/>
          </a:p>
        </p:txBody>
      </p:sp>
    </p:spTree>
    <p:extLst>
      <p:ext uri="{BB962C8B-B14F-4D97-AF65-F5344CB8AC3E}">
        <p14:creationId xmlns:p14="http://schemas.microsoft.com/office/powerpoint/2010/main" val="3453000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68A5C1-A1D2-4373-8DE8-2A99809AE8AD}"/>
              </a:ext>
            </a:extLst>
          </p:cNvPr>
          <p:cNvSpPr>
            <a:spLocks noGrp="1"/>
          </p:cNvSpPr>
          <p:nvPr>
            <p:ph type="title"/>
          </p:nvPr>
        </p:nvSpPr>
        <p:spPr/>
        <p:txBody>
          <a:bodyPr/>
          <a:lstStyle/>
          <a:p>
            <a:r>
              <a:rPr kumimoji="1" lang="ja-JP" altLang="en-US" b="1" dirty="0"/>
              <a:t>かんばんを使うことの難しさ</a:t>
            </a:r>
          </a:p>
        </p:txBody>
      </p:sp>
      <p:sp>
        <p:nvSpPr>
          <p:cNvPr id="3" name="コンテンツ プレースホルダー 2">
            <a:extLst>
              <a:ext uri="{FF2B5EF4-FFF2-40B4-BE49-F238E27FC236}">
                <a16:creationId xmlns:a16="http://schemas.microsoft.com/office/drawing/2014/main" id="{FAFE9912-AB81-4DC4-8309-372848B0C97E}"/>
              </a:ext>
            </a:extLst>
          </p:cNvPr>
          <p:cNvSpPr>
            <a:spLocks noGrp="1"/>
          </p:cNvSpPr>
          <p:nvPr>
            <p:ph idx="1"/>
          </p:nvPr>
        </p:nvSpPr>
        <p:spPr>
          <a:xfrm>
            <a:off x="0" y="689956"/>
            <a:ext cx="12192000" cy="5672743"/>
          </a:xfrm>
        </p:spPr>
        <p:txBody>
          <a:bodyPr>
            <a:normAutofit/>
          </a:bodyPr>
          <a:lstStyle/>
          <a:p>
            <a:r>
              <a:rPr kumimoji="1" lang="ja-JP" altLang="en-US" sz="2800" dirty="0"/>
              <a:t>常に最新の情報に更新することが大事</a:t>
            </a:r>
            <a:endParaRPr kumimoji="1" lang="en-US" altLang="ja-JP" sz="2800" dirty="0"/>
          </a:p>
          <a:p>
            <a:r>
              <a:rPr lang="ja-JP" altLang="en-US" sz="2800" dirty="0"/>
              <a:t>かんばんを運用するためのルールをチーム全員が守らなければならない</a:t>
            </a:r>
            <a:endParaRPr lang="en-US" altLang="ja-JP" sz="2800" dirty="0"/>
          </a:p>
        </p:txBody>
      </p:sp>
      <p:sp>
        <p:nvSpPr>
          <p:cNvPr id="4" name="スライド番号プレースホルダー 3">
            <a:extLst>
              <a:ext uri="{FF2B5EF4-FFF2-40B4-BE49-F238E27FC236}">
                <a16:creationId xmlns:a16="http://schemas.microsoft.com/office/drawing/2014/main" id="{09BDFACC-604B-4900-9FCA-BD923E53027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691BCB-4059-41CC-B14D-F86F2FE9ADC5}" type="slidenum">
              <a:rPr kumimoji="1" lang="ja-JP" altLang="en-US" sz="1050" b="0" i="0" u="none" strike="noStrike" kern="1200" cap="none" spc="0" normalizeH="0" baseline="0" noProof="0" smtClean="0">
                <a:ln>
                  <a:noFill/>
                </a:ln>
                <a:solidFill>
                  <a:srgbClr val="FFFFFF"/>
                </a:solidFill>
                <a:effectLst/>
                <a:uLnTx/>
                <a:uFillTx/>
                <a:latin typeface="Calibri" panose="020F0502020204030204"/>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1" lang="ja-JP" altLang="en-US" sz="1050" b="0" i="0" u="none" strike="noStrike" kern="1200" cap="none" spc="0" normalizeH="0" baseline="0" noProof="0">
              <a:ln>
                <a:noFill/>
              </a:ln>
              <a:solidFill>
                <a:srgbClr val="FFFFFF"/>
              </a:solidFill>
              <a:effectLst/>
              <a:uLnTx/>
              <a:uFillTx/>
              <a:latin typeface="Calibri" panose="020F0502020204030204"/>
              <a:ea typeface="ＭＳ Ｐゴシック" panose="020B0600070205080204" pitchFamily="50" charset="-128"/>
              <a:cs typeface="+mn-cs"/>
            </a:endParaRPr>
          </a:p>
        </p:txBody>
      </p:sp>
      <p:sp>
        <p:nvSpPr>
          <p:cNvPr id="15" name="スライド番号プレースホルダー 3">
            <a:extLst>
              <a:ext uri="{FF2B5EF4-FFF2-40B4-BE49-F238E27FC236}">
                <a16:creationId xmlns:a16="http://schemas.microsoft.com/office/drawing/2014/main" id="{31C2D30F-E6B2-4FE3-BBCC-DD60B91BB368}"/>
              </a:ext>
            </a:extLst>
          </p:cNvPr>
          <p:cNvSpPr txBox="1">
            <a:spLocks/>
          </p:cNvSpPr>
          <p:nvPr/>
        </p:nvSpPr>
        <p:spPr>
          <a:xfrm>
            <a:off x="9287604" y="4536613"/>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3691BCB-4059-41CC-B14D-F86F2FE9ADC5}" type="slidenum">
              <a:rPr kumimoji="1" lang="ja-JP" altLang="en-US" sz="1050" b="0" i="0" u="none" strike="noStrike" kern="1200" cap="none" spc="0" normalizeH="0" baseline="0" noProof="0" smtClean="0">
                <a:ln>
                  <a:noFill/>
                </a:ln>
                <a:solidFill>
                  <a:srgbClr val="FFFFFF"/>
                </a:solidFill>
                <a:effectLst/>
                <a:uLnTx/>
                <a:uFillTx/>
                <a:latin typeface="Calibri" panose="020F0502020204030204"/>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1" lang="ja-JP" altLang="en-US" sz="1050" b="0" i="0" u="none" strike="noStrike" kern="1200" cap="none" spc="0" normalizeH="0" baseline="0" noProof="0">
              <a:ln>
                <a:noFill/>
              </a:ln>
              <a:solidFill>
                <a:srgbClr val="FFFFFF"/>
              </a:solidFill>
              <a:effectLst/>
              <a:uLnTx/>
              <a:uFillTx/>
              <a:latin typeface="Calibri" panose="020F0502020204030204"/>
              <a:ea typeface="ＭＳ Ｐゴシック" panose="020B0600070205080204" pitchFamily="50" charset="-128"/>
              <a:cs typeface="+mn-cs"/>
            </a:endParaRPr>
          </a:p>
        </p:txBody>
      </p:sp>
      <p:grpSp>
        <p:nvGrpSpPr>
          <p:cNvPr id="16" name="グループ化 15">
            <a:extLst>
              <a:ext uri="{FF2B5EF4-FFF2-40B4-BE49-F238E27FC236}">
                <a16:creationId xmlns:a16="http://schemas.microsoft.com/office/drawing/2014/main" id="{701880DF-953C-45CE-86B0-3E7F263E584E}"/>
              </a:ext>
            </a:extLst>
          </p:cNvPr>
          <p:cNvGrpSpPr/>
          <p:nvPr/>
        </p:nvGrpSpPr>
        <p:grpSpPr>
          <a:xfrm>
            <a:off x="0" y="2135707"/>
            <a:ext cx="3415259" cy="2288609"/>
            <a:chOff x="-50959" y="2021907"/>
            <a:chExt cx="3432943" cy="2384723"/>
          </a:xfrm>
        </p:grpSpPr>
        <p:grpSp>
          <p:nvGrpSpPr>
            <p:cNvPr id="17" name="グループ化 16">
              <a:extLst>
                <a:ext uri="{FF2B5EF4-FFF2-40B4-BE49-F238E27FC236}">
                  <a16:creationId xmlns:a16="http://schemas.microsoft.com/office/drawing/2014/main" id="{2998BA87-C5EA-43F4-B16F-580BD9289A4D}"/>
                </a:ext>
              </a:extLst>
            </p:cNvPr>
            <p:cNvGrpSpPr/>
            <p:nvPr/>
          </p:nvGrpSpPr>
          <p:grpSpPr>
            <a:xfrm>
              <a:off x="-50959" y="2433074"/>
              <a:ext cx="3432943" cy="1973556"/>
              <a:chOff x="4303049" y="3410704"/>
              <a:chExt cx="4409574" cy="1973556"/>
            </a:xfrm>
          </p:grpSpPr>
          <p:sp>
            <p:nvSpPr>
              <p:cNvPr id="21" name="正方形/長方形 20">
                <a:extLst>
                  <a:ext uri="{FF2B5EF4-FFF2-40B4-BE49-F238E27FC236}">
                    <a16:creationId xmlns:a16="http://schemas.microsoft.com/office/drawing/2014/main" id="{A04BAE25-81BE-4BD1-81DB-78CCA6628870}"/>
                  </a:ext>
                </a:extLst>
              </p:cNvPr>
              <p:cNvSpPr/>
              <p:nvPr/>
            </p:nvSpPr>
            <p:spPr>
              <a:xfrm>
                <a:off x="4489393" y="3429000"/>
                <a:ext cx="3994723" cy="195526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cxnSp>
            <p:nvCxnSpPr>
              <p:cNvPr id="22" name="直線コネクタ 21">
                <a:extLst>
                  <a:ext uri="{FF2B5EF4-FFF2-40B4-BE49-F238E27FC236}">
                    <a16:creationId xmlns:a16="http://schemas.microsoft.com/office/drawing/2014/main" id="{95AE00C8-78E2-417C-9F69-E7C4A920C655}"/>
                  </a:ext>
                </a:extLst>
              </p:cNvPr>
              <p:cNvCxnSpPr/>
              <p:nvPr/>
            </p:nvCxnSpPr>
            <p:spPr>
              <a:xfrm>
                <a:off x="7462556" y="3429000"/>
                <a:ext cx="0" cy="1955260"/>
              </a:xfrm>
              <a:prstGeom prst="line">
                <a:avLst/>
              </a:prstGeom>
            </p:spPr>
            <p:style>
              <a:lnRef idx="1">
                <a:schemeClr val="dk1"/>
              </a:lnRef>
              <a:fillRef idx="0">
                <a:schemeClr val="dk1"/>
              </a:fillRef>
              <a:effectRef idx="0">
                <a:schemeClr val="dk1"/>
              </a:effectRef>
              <a:fontRef idx="minor">
                <a:schemeClr val="tx1"/>
              </a:fontRef>
            </p:style>
          </p:cxnSp>
          <p:cxnSp>
            <p:nvCxnSpPr>
              <p:cNvPr id="23" name="直線コネクタ 22">
                <a:extLst>
                  <a:ext uri="{FF2B5EF4-FFF2-40B4-BE49-F238E27FC236}">
                    <a16:creationId xmlns:a16="http://schemas.microsoft.com/office/drawing/2014/main" id="{91B30D9F-0185-4BD5-B2E6-A9E794A1CEEF}"/>
                  </a:ext>
                </a:extLst>
              </p:cNvPr>
              <p:cNvCxnSpPr/>
              <p:nvPr/>
            </p:nvCxnSpPr>
            <p:spPr>
              <a:xfrm>
                <a:off x="5367499" y="3429000"/>
                <a:ext cx="0" cy="1955260"/>
              </a:xfrm>
              <a:prstGeom prst="line">
                <a:avLst/>
              </a:prstGeom>
            </p:spPr>
            <p:style>
              <a:lnRef idx="1">
                <a:schemeClr val="dk1"/>
              </a:lnRef>
              <a:fillRef idx="0">
                <a:schemeClr val="dk1"/>
              </a:fillRef>
              <a:effectRef idx="0">
                <a:schemeClr val="dk1"/>
              </a:effectRef>
              <a:fontRef idx="minor">
                <a:schemeClr val="tx1"/>
              </a:fontRef>
            </p:style>
          </p:cxnSp>
          <p:sp>
            <p:nvSpPr>
              <p:cNvPr id="24" name="テキスト ボックス 28">
                <a:extLst>
                  <a:ext uri="{FF2B5EF4-FFF2-40B4-BE49-F238E27FC236}">
                    <a16:creationId xmlns:a16="http://schemas.microsoft.com/office/drawing/2014/main" id="{E5415A7E-9830-42F6-A192-D03350C07B92}"/>
                  </a:ext>
                </a:extLst>
              </p:cNvPr>
              <p:cNvSpPr txBox="1"/>
              <p:nvPr/>
            </p:nvSpPr>
            <p:spPr>
              <a:xfrm>
                <a:off x="4303049" y="3410704"/>
                <a:ext cx="4409574" cy="44898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1" i="0" u="none" strike="noStrike" kern="1200" cap="none" spc="0" normalizeH="0" baseline="0" noProof="0" dirty="0">
                    <a:ln>
                      <a:noFill/>
                    </a:ln>
                    <a:solidFill>
                      <a:srgbClr val="000000"/>
                    </a:solidFill>
                    <a:effectLst/>
                    <a:uLnTx/>
                    <a:uFillTx/>
                    <a:latin typeface="ＭＳ Ｐ明朝" panose="02020600040205080304" pitchFamily="18" charset="-128"/>
                    <a:ea typeface="ＭＳ Ｐ明朝" panose="02020600040205080304" pitchFamily="18" charset="-128"/>
                    <a:cs typeface="+mn-cs"/>
                  </a:rPr>
                  <a:t> </a:t>
                </a:r>
                <a:r>
                  <a:rPr kumimoji="1" lang="en-US" altLang="ja-JP" sz="2200" b="1" i="0" u="none" strike="noStrike" kern="1200" cap="none" spc="0" normalizeH="0" baseline="0" noProof="0" dirty="0" err="1">
                    <a:ln>
                      <a:noFill/>
                    </a:ln>
                    <a:solidFill>
                      <a:srgbClr val="000000"/>
                    </a:solidFill>
                    <a:effectLst/>
                    <a:uLnTx/>
                    <a:uFillTx/>
                    <a:latin typeface="ＭＳ Ｐ明朝" panose="02020600040205080304" pitchFamily="18" charset="-128"/>
                    <a:ea typeface="ＭＳ Ｐ明朝" panose="02020600040205080304" pitchFamily="18" charset="-128"/>
                    <a:cs typeface="+mn-cs"/>
                  </a:rPr>
                  <a:t>Todo</a:t>
                </a:r>
                <a:r>
                  <a:rPr kumimoji="1" lang="ja-JP" altLang="en-US" sz="2200" b="1" i="0" u="none" strike="noStrike" kern="1200" cap="none" spc="0" normalizeH="0" baseline="0" noProof="0" dirty="0">
                    <a:ln>
                      <a:noFill/>
                    </a:ln>
                    <a:solidFill>
                      <a:srgbClr val="000000"/>
                    </a:solidFill>
                    <a:effectLst/>
                    <a:uLnTx/>
                    <a:uFillTx/>
                    <a:latin typeface="ＭＳ Ｐ明朝" panose="02020600040205080304" pitchFamily="18" charset="-128"/>
                    <a:ea typeface="ＭＳ Ｐ明朝" panose="02020600040205080304" pitchFamily="18" charset="-128"/>
                    <a:cs typeface="+mn-cs"/>
                  </a:rPr>
                  <a:t> </a:t>
                </a:r>
                <a:r>
                  <a:rPr kumimoji="1" lang="en-US" altLang="ja-JP" sz="2200" b="1" i="0" u="none" strike="noStrike" kern="1200" cap="none" spc="0" normalizeH="0" baseline="0" noProof="0" dirty="0">
                    <a:ln>
                      <a:noFill/>
                    </a:ln>
                    <a:solidFill>
                      <a:srgbClr val="000000"/>
                    </a:solidFill>
                    <a:effectLst/>
                    <a:uLnTx/>
                    <a:uFillTx/>
                    <a:latin typeface="ＭＳ Ｐ明朝" panose="02020600040205080304" pitchFamily="18" charset="-128"/>
                    <a:ea typeface="ＭＳ Ｐ明朝" panose="02020600040205080304" pitchFamily="18" charset="-128"/>
                    <a:cs typeface="+mn-cs"/>
                  </a:rPr>
                  <a:t>Ready</a:t>
                </a:r>
                <a:r>
                  <a:rPr kumimoji="1" lang="ja-JP" altLang="en-US" sz="2200" b="1" i="0" u="none" strike="noStrike" kern="1200" cap="none" spc="0" normalizeH="0" baseline="0" noProof="0" dirty="0">
                    <a:ln>
                      <a:noFill/>
                    </a:ln>
                    <a:solidFill>
                      <a:srgbClr val="000000"/>
                    </a:solidFill>
                    <a:effectLst/>
                    <a:uLnTx/>
                    <a:uFillTx/>
                    <a:latin typeface="ＭＳ Ｐ明朝" panose="02020600040205080304" pitchFamily="18" charset="-128"/>
                    <a:ea typeface="ＭＳ Ｐ明朝" panose="02020600040205080304" pitchFamily="18" charset="-128"/>
                    <a:cs typeface="+mn-cs"/>
                  </a:rPr>
                  <a:t> </a:t>
                </a:r>
                <a:r>
                  <a:rPr kumimoji="1" lang="en-US" altLang="ja-JP" sz="2200" b="1" i="0" u="none" strike="noStrike" kern="1200" cap="none" spc="0" normalizeH="0" baseline="0" noProof="0" dirty="0">
                    <a:ln>
                      <a:noFill/>
                    </a:ln>
                    <a:solidFill>
                      <a:srgbClr val="000000"/>
                    </a:solidFill>
                    <a:effectLst/>
                    <a:uLnTx/>
                    <a:uFillTx/>
                    <a:latin typeface="ＭＳ Ｐ明朝" panose="02020600040205080304" pitchFamily="18" charset="-128"/>
                    <a:ea typeface="ＭＳ Ｐ明朝" panose="02020600040205080304" pitchFamily="18" charset="-128"/>
                    <a:cs typeface="+mn-cs"/>
                  </a:rPr>
                  <a:t>Doing</a:t>
                </a:r>
                <a:r>
                  <a:rPr kumimoji="1" lang="ja-JP" altLang="en-US" sz="2200" b="1" i="0" u="none" strike="noStrike" kern="1200" cap="none" spc="0" normalizeH="0" baseline="0" noProof="0" dirty="0">
                    <a:ln>
                      <a:noFill/>
                    </a:ln>
                    <a:solidFill>
                      <a:srgbClr val="000000"/>
                    </a:solidFill>
                    <a:effectLst/>
                    <a:uLnTx/>
                    <a:uFillTx/>
                    <a:latin typeface="ＭＳ Ｐ明朝" panose="02020600040205080304" pitchFamily="18" charset="-128"/>
                    <a:ea typeface="ＭＳ Ｐ明朝" panose="02020600040205080304" pitchFamily="18" charset="-128"/>
                    <a:cs typeface="+mn-cs"/>
                  </a:rPr>
                  <a:t>  </a:t>
                </a:r>
                <a:r>
                  <a:rPr kumimoji="1" lang="en-US" altLang="ja-JP" sz="2200" b="1" i="0" u="none" strike="noStrike" kern="1200" cap="none" spc="0" normalizeH="0" baseline="0" noProof="0" dirty="0">
                    <a:ln>
                      <a:noFill/>
                    </a:ln>
                    <a:solidFill>
                      <a:srgbClr val="000000"/>
                    </a:solidFill>
                    <a:effectLst/>
                    <a:uLnTx/>
                    <a:uFillTx/>
                    <a:latin typeface="ＭＳ Ｐ明朝" panose="02020600040205080304" pitchFamily="18" charset="-128"/>
                    <a:ea typeface="ＭＳ Ｐ明朝" panose="02020600040205080304" pitchFamily="18" charset="-128"/>
                    <a:cs typeface="+mn-cs"/>
                  </a:rPr>
                  <a:t>Done</a:t>
                </a:r>
                <a:endParaRPr kumimoji="1" lang="ja-JP" altLang="en-US" sz="2200" b="1" i="0" u="none" strike="noStrike" kern="1200" cap="none" spc="0" normalizeH="0" baseline="0" noProof="0" dirty="0">
                  <a:ln>
                    <a:noFill/>
                  </a:ln>
                  <a:solidFill>
                    <a:srgbClr val="000000"/>
                  </a:solidFill>
                  <a:effectLst/>
                  <a:uLnTx/>
                  <a:uFillTx/>
                  <a:latin typeface="ＭＳ Ｐ明朝" panose="02020600040205080304" pitchFamily="18" charset="-128"/>
                  <a:ea typeface="ＭＳ Ｐ明朝" panose="02020600040205080304" pitchFamily="18" charset="-128"/>
                  <a:cs typeface="+mn-cs"/>
                </a:endParaRPr>
              </a:p>
            </p:txBody>
          </p:sp>
        </p:grpSp>
        <p:sp>
          <p:nvSpPr>
            <p:cNvPr id="18" name="四角形: メモ 17">
              <a:extLst>
                <a:ext uri="{FF2B5EF4-FFF2-40B4-BE49-F238E27FC236}">
                  <a16:creationId xmlns:a16="http://schemas.microsoft.com/office/drawing/2014/main" id="{E18FA8F8-BCDA-439C-AEB3-937CBF5D267C}"/>
                </a:ext>
              </a:extLst>
            </p:cNvPr>
            <p:cNvSpPr/>
            <p:nvPr/>
          </p:nvSpPr>
          <p:spPr>
            <a:xfrm>
              <a:off x="1826283" y="2994340"/>
              <a:ext cx="471451" cy="408159"/>
            </a:xfrm>
            <a:prstGeom prst="foldedCorner">
              <a:avLst>
                <a:gd name="adj" fmla="val 50000"/>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25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A</a:t>
              </a:r>
              <a:endParaRPr kumimoji="1" lang="ja-JP"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9" name="四角形: メモ 18">
              <a:extLst>
                <a:ext uri="{FF2B5EF4-FFF2-40B4-BE49-F238E27FC236}">
                  <a16:creationId xmlns:a16="http://schemas.microsoft.com/office/drawing/2014/main" id="{44BF760B-D23A-46F3-8F29-7AF10D3E7A72}"/>
                </a:ext>
              </a:extLst>
            </p:cNvPr>
            <p:cNvSpPr/>
            <p:nvPr/>
          </p:nvSpPr>
          <p:spPr>
            <a:xfrm>
              <a:off x="1826283" y="3623977"/>
              <a:ext cx="471451" cy="408159"/>
            </a:xfrm>
            <a:prstGeom prst="foldedCorner">
              <a:avLst>
                <a:gd name="adj" fmla="val 5000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25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B</a:t>
              </a:r>
              <a:endParaRPr kumimoji="1" lang="ja-JP"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20" name="テキスト ボックス 9">
              <a:extLst>
                <a:ext uri="{FF2B5EF4-FFF2-40B4-BE49-F238E27FC236}">
                  <a16:creationId xmlns:a16="http://schemas.microsoft.com/office/drawing/2014/main" id="{E16772C2-A41C-4288-9D54-B73C72FF0F81}"/>
                </a:ext>
              </a:extLst>
            </p:cNvPr>
            <p:cNvSpPr txBox="1"/>
            <p:nvPr/>
          </p:nvSpPr>
          <p:spPr>
            <a:xfrm>
              <a:off x="878352" y="2021907"/>
              <a:ext cx="2113273" cy="4810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000000"/>
                  </a:solidFill>
                  <a:effectLst/>
                  <a:uLnTx/>
                  <a:uFillTx/>
                  <a:latin typeface="ＭＳ ゴシック" panose="020B0609070205080204" pitchFamily="49" charset="-128"/>
                  <a:ea typeface="ＭＳ ゴシック" panose="020B0609070205080204" pitchFamily="49" charset="-128"/>
                  <a:cs typeface="+mn-cs"/>
                </a:rPr>
                <a:t>一週間前</a:t>
              </a:r>
            </a:p>
          </p:txBody>
        </p:sp>
      </p:grpSp>
      <p:cxnSp>
        <p:nvCxnSpPr>
          <p:cNvPr id="25" name="直線コネクタ 24">
            <a:extLst>
              <a:ext uri="{FF2B5EF4-FFF2-40B4-BE49-F238E27FC236}">
                <a16:creationId xmlns:a16="http://schemas.microsoft.com/office/drawing/2014/main" id="{6866F66C-51CC-4A87-8CCF-F762866F1918}"/>
              </a:ext>
            </a:extLst>
          </p:cNvPr>
          <p:cNvCxnSpPr/>
          <p:nvPr/>
        </p:nvCxnSpPr>
        <p:spPr>
          <a:xfrm>
            <a:off x="1599474" y="2547861"/>
            <a:ext cx="0" cy="1876454"/>
          </a:xfrm>
          <a:prstGeom prst="line">
            <a:avLst/>
          </a:prstGeom>
        </p:spPr>
        <p:style>
          <a:lnRef idx="1">
            <a:schemeClr val="dk1"/>
          </a:lnRef>
          <a:fillRef idx="0">
            <a:schemeClr val="dk1"/>
          </a:fillRef>
          <a:effectRef idx="0">
            <a:schemeClr val="dk1"/>
          </a:effectRef>
          <a:fontRef idx="minor">
            <a:schemeClr val="tx1"/>
          </a:fontRef>
        </p:style>
      </p:cxnSp>
      <p:grpSp>
        <p:nvGrpSpPr>
          <p:cNvPr id="26" name="グループ化 25">
            <a:extLst>
              <a:ext uri="{FF2B5EF4-FFF2-40B4-BE49-F238E27FC236}">
                <a16:creationId xmlns:a16="http://schemas.microsoft.com/office/drawing/2014/main" id="{798FB6BB-9EDF-4F1F-A5DC-15BCC6C13A38}"/>
              </a:ext>
            </a:extLst>
          </p:cNvPr>
          <p:cNvGrpSpPr/>
          <p:nvPr/>
        </p:nvGrpSpPr>
        <p:grpSpPr>
          <a:xfrm>
            <a:off x="3348754" y="2122413"/>
            <a:ext cx="3415259" cy="2284776"/>
            <a:chOff x="-50959" y="2025901"/>
            <a:chExt cx="3432943" cy="2380729"/>
          </a:xfrm>
        </p:grpSpPr>
        <p:grpSp>
          <p:nvGrpSpPr>
            <p:cNvPr id="27" name="グループ化 26">
              <a:extLst>
                <a:ext uri="{FF2B5EF4-FFF2-40B4-BE49-F238E27FC236}">
                  <a16:creationId xmlns:a16="http://schemas.microsoft.com/office/drawing/2014/main" id="{54621312-5FA6-4F11-BE09-C2F859B83F70}"/>
                </a:ext>
              </a:extLst>
            </p:cNvPr>
            <p:cNvGrpSpPr/>
            <p:nvPr/>
          </p:nvGrpSpPr>
          <p:grpSpPr>
            <a:xfrm>
              <a:off x="-50959" y="2433074"/>
              <a:ext cx="3432943" cy="1973556"/>
              <a:chOff x="4303049" y="3410704"/>
              <a:chExt cx="4409574" cy="1973556"/>
            </a:xfrm>
          </p:grpSpPr>
          <p:sp>
            <p:nvSpPr>
              <p:cNvPr id="31" name="正方形/長方形 30">
                <a:extLst>
                  <a:ext uri="{FF2B5EF4-FFF2-40B4-BE49-F238E27FC236}">
                    <a16:creationId xmlns:a16="http://schemas.microsoft.com/office/drawing/2014/main" id="{0409DA9E-BCA5-4BCD-820D-4E90FA38E563}"/>
                  </a:ext>
                </a:extLst>
              </p:cNvPr>
              <p:cNvSpPr/>
              <p:nvPr/>
            </p:nvSpPr>
            <p:spPr>
              <a:xfrm>
                <a:off x="4489393" y="3429000"/>
                <a:ext cx="3994723" cy="195526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cxnSp>
            <p:nvCxnSpPr>
              <p:cNvPr id="32" name="直線コネクタ 31">
                <a:extLst>
                  <a:ext uri="{FF2B5EF4-FFF2-40B4-BE49-F238E27FC236}">
                    <a16:creationId xmlns:a16="http://schemas.microsoft.com/office/drawing/2014/main" id="{E1B1CB6D-6B8E-4452-B3CF-674A42649A5A}"/>
                  </a:ext>
                </a:extLst>
              </p:cNvPr>
              <p:cNvCxnSpPr/>
              <p:nvPr/>
            </p:nvCxnSpPr>
            <p:spPr>
              <a:xfrm>
                <a:off x="7462556" y="3429000"/>
                <a:ext cx="0" cy="1955260"/>
              </a:xfrm>
              <a:prstGeom prst="line">
                <a:avLst/>
              </a:prstGeom>
            </p:spPr>
            <p:style>
              <a:lnRef idx="1">
                <a:schemeClr val="dk1"/>
              </a:lnRef>
              <a:fillRef idx="0">
                <a:schemeClr val="dk1"/>
              </a:fillRef>
              <a:effectRef idx="0">
                <a:schemeClr val="dk1"/>
              </a:effectRef>
              <a:fontRef idx="minor">
                <a:schemeClr val="tx1"/>
              </a:fontRef>
            </p:style>
          </p:cxnSp>
          <p:cxnSp>
            <p:nvCxnSpPr>
              <p:cNvPr id="33" name="直線コネクタ 32">
                <a:extLst>
                  <a:ext uri="{FF2B5EF4-FFF2-40B4-BE49-F238E27FC236}">
                    <a16:creationId xmlns:a16="http://schemas.microsoft.com/office/drawing/2014/main" id="{42E6209E-5AA7-4EBD-AE9F-FDDCEA91C05E}"/>
                  </a:ext>
                </a:extLst>
              </p:cNvPr>
              <p:cNvCxnSpPr/>
              <p:nvPr/>
            </p:nvCxnSpPr>
            <p:spPr>
              <a:xfrm>
                <a:off x="5367499" y="3429000"/>
                <a:ext cx="0" cy="1955260"/>
              </a:xfrm>
              <a:prstGeom prst="line">
                <a:avLst/>
              </a:prstGeom>
            </p:spPr>
            <p:style>
              <a:lnRef idx="1">
                <a:schemeClr val="dk1"/>
              </a:lnRef>
              <a:fillRef idx="0">
                <a:schemeClr val="dk1"/>
              </a:fillRef>
              <a:effectRef idx="0">
                <a:schemeClr val="dk1"/>
              </a:effectRef>
              <a:fontRef idx="minor">
                <a:schemeClr val="tx1"/>
              </a:fontRef>
            </p:style>
          </p:cxnSp>
          <p:sp>
            <p:nvSpPr>
              <p:cNvPr id="34" name="テキスト ボックス 28">
                <a:extLst>
                  <a:ext uri="{FF2B5EF4-FFF2-40B4-BE49-F238E27FC236}">
                    <a16:creationId xmlns:a16="http://schemas.microsoft.com/office/drawing/2014/main" id="{367C3F7D-923A-4BEE-B98E-4A97E738DDF0}"/>
                  </a:ext>
                </a:extLst>
              </p:cNvPr>
              <p:cNvSpPr txBox="1"/>
              <p:nvPr/>
            </p:nvSpPr>
            <p:spPr>
              <a:xfrm>
                <a:off x="4303049" y="3410704"/>
                <a:ext cx="4409574" cy="44898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1" i="0" u="none" strike="noStrike" kern="1200" cap="none" spc="0" normalizeH="0" baseline="0" noProof="0" dirty="0">
                    <a:ln>
                      <a:noFill/>
                    </a:ln>
                    <a:solidFill>
                      <a:srgbClr val="000000"/>
                    </a:solidFill>
                    <a:effectLst/>
                    <a:uLnTx/>
                    <a:uFillTx/>
                    <a:latin typeface="ＭＳ Ｐ明朝" panose="02020600040205080304" pitchFamily="18" charset="-128"/>
                    <a:ea typeface="ＭＳ Ｐ明朝" panose="02020600040205080304" pitchFamily="18" charset="-128"/>
                    <a:cs typeface="+mn-cs"/>
                  </a:rPr>
                  <a:t> </a:t>
                </a:r>
                <a:r>
                  <a:rPr kumimoji="1" lang="en-US" altLang="ja-JP" sz="2200" b="1" i="0" u="none" strike="noStrike" kern="1200" cap="none" spc="0" normalizeH="0" baseline="0" noProof="0" dirty="0" err="1">
                    <a:ln>
                      <a:noFill/>
                    </a:ln>
                    <a:solidFill>
                      <a:srgbClr val="000000"/>
                    </a:solidFill>
                    <a:effectLst/>
                    <a:uLnTx/>
                    <a:uFillTx/>
                    <a:latin typeface="ＭＳ Ｐ明朝" panose="02020600040205080304" pitchFamily="18" charset="-128"/>
                    <a:ea typeface="ＭＳ Ｐ明朝" panose="02020600040205080304" pitchFamily="18" charset="-128"/>
                    <a:cs typeface="+mn-cs"/>
                  </a:rPr>
                  <a:t>Todo</a:t>
                </a:r>
                <a:r>
                  <a:rPr kumimoji="1" lang="ja-JP" altLang="en-US" sz="2200" b="1" i="0" u="none" strike="noStrike" kern="1200" cap="none" spc="0" normalizeH="0" baseline="0" noProof="0" dirty="0">
                    <a:ln>
                      <a:noFill/>
                    </a:ln>
                    <a:solidFill>
                      <a:srgbClr val="000000"/>
                    </a:solidFill>
                    <a:effectLst/>
                    <a:uLnTx/>
                    <a:uFillTx/>
                    <a:latin typeface="ＭＳ Ｐ明朝" panose="02020600040205080304" pitchFamily="18" charset="-128"/>
                    <a:ea typeface="ＭＳ Ｐ明朝" panose="02020600040205080304" pitchFamily="18" charset="-128"/>
                    <a:cs typeface="+mn-cs"/>
                  </a:rPr>
                  <a:t> </a:t>
                </a:r>
                <a:r>
                  <a:rPr kumimoji="1" lang="en-US" altLang="ja-JP" sz="2200" b="1" i="0" u="none" strike="noStrike" kern="1200" cap="none" spc="0" normalizeH="0" baseline="0" noProof="0" dirty="0">
                    <a:ln>
                      <a:noFill/>
                    </a:ln>
                    <a:solidFill>
                      <a:srgbClr val="000000"/>
                    </a:solidFill>
                    <a:effectLst/>
                    <a:uLnTx/>
                    <a:uFillTx/>
                    <a:latin typeface="ＭＳ Ｐ明朝" panose="02020600040205080304" pitchFamily="18" charset="-128"/>
                    <a:ea typeface="ＭＳ Ｐ明朝" panose="02020600040205080304" pitchFamily="18" charset="-128"/>
                    <a:cs typeface="+mn-cs"/>
                  </a:rPr>
                  <a:t>Ready</a:t>
                </a:r>
                <a:r>
                  <a:rPr kumimoji="1" lang="ja-JP" altLang="en-US" sz="2200" b="1" i="0" u="none" strike="noStrike" kern="1200" cap="none" spc="0" normalizeH="0" baseline="0" noProof="0" dirty="0">
                    <a:ln>
                      <a:noFill/>
                    </a:ln>
                    <a:solidFill>
                      <a:srgbClr val="000000"/>
                    </a:solidFill>
                    <a:effectLst/>
                    <a:uLnTx/>
                    <a:uFillTx/>
                    <a:latin typeface="ＭＳ Ｐ明朝" panose="02020600040205080304" pitchFamily="18" charset="-128"/>
                    <a:ea typeface="ＭＳ Ｐ明朝" panose="02020600040205080304" pitchFamily="18" charset="-128"/>
                    <a:cs typeface="+mn-cs"/>
                  </a:rPr>
                  <a:t> </a:t>
                </a:r>
                <a:r>
                  <a:rPr kumimoji="1" lang="en-US" altLang="ja-JP" sz="2200" b="1" i="0" u="none" strike="noStrike" kern="1200" cap="none" spc="0" normalizeH="0" baseline="0" noProof="0" dirty="0">
                    <a:ln>
                      <a:noFill/>
                    </a:ln>
                    <a:solidFill>
                      <a:srgbClr val="000000"/>
                    </a:solidFill>
                    <a:effectLst/>
                    <a:uLnTx/>
                    <a:uFillTx/>
                    <a:latin typeface="ＭＳ Ｐ明朝" panose="02020600040205080304" pitchFamily="18" charset="-128"/>
                    <a:ea typeface="ＭＳ Ｐ明朝" panose="02020600040205080304" pitchFamily="18" charset="-128"/>
                    <a:cs typeface="+mn-cs"/>
                  </a:rPr>
                  <a:t>Doing</a:t>
                </a:r>
                <a:r>
                  <a:rPr kumimoji="1" lang="ja-JP" altLang="en-US" sz="2200" b="1" i="0" u="none" strike="noStrike" kern="1200" cap="none" spc="0" normalizeH="0" baseline="0" noProof="0" dirty="0">
                    <a:ln>
                      <a:noFill/>
                    </a:ln>
                    <a:solidFill>
                      <a:srgbClr val="000000"/>
                    </a:solidFill>
                    <a:effectLst/>
                    <a:uLnTx/>
                    <a:uFillTx/>
                    <a:latin typeface="ＭＳ Ｐ明朝" panose="02020600040205080304" pitchFamily="18" charset="-128"/>
                    <a:ea typeface="ＭＳ Ｐ明朝" panose="02020600040205080304" pitchFamily="18" charset="-128"/>
                    <a:cs typeface="+mn-cs"/>
                  </a:rPr>
                  <a:t>  </a:t>
                </a:r>
                <a:r>
                  <a:rPr kumimoji="1" lang="en-US" altLang="ja-JP" sz="2200" b="1" i="0" u="none" strike="noStrike" kern="1200" cap="none" spc="0" normalizeH="0" baseline="0" noProof="0" dirty="0">
                    <a:ln>
                      <a:noFill/>
                    </a:ln>
                    <a:solidFill>
                      <a:srgbClr val="000000"/>
                    </a:solidFill>
                    <a:effectLst/>
                    <a:uLnTx/>
                    <a:uFillTx/>
                    <a:latin typeface="ＭＳ Ｐ明朝" panose="02020600040205080304" pitchFamily="18" charset="-128"/>
                    <a:ea typeface="ＭＳ Ｐ明朝" panose="02020600040205080304" pitchFamily="18" charset="-128"/>
                    <a:cs typeface="+mn-cs"/>
                  </a:rPr>
                  <a:t>Done</a:t>
                </a:r>
                <a:endParaRPr kumimoji="1" lang="ja-JP" altLang="en-US" sz="2200" b="1" i="0" u="none" strike="noStrike" kern="1200" cap="none" spc="0" normalizeH="0" baseline="0" noProof="0" dirty="0">
                  <a:ln>
                    <a:noFill/>
                  </a:ln>
                  <a:solidFill>
                    <a:srgbClr val="000000"/>
                  </a:solidFill>
                  <a:effectLst/>
                  <a:uLnTx/>
                  <a:uFillTx/>
                  <a:latin typeface="ＭＳ Ｐ明朝" panose="02020600040205080304" pitchFamily="18" charset="-128"/>
                  <a:ea typeface="ＭＳ Ｐ明朝" panose="02020600040205080304" pitchFamily="18" charset="-128"/>
                  <a:cs typeface="+mn-cs"/>
                </a:endParaRPr>
              </a:p>
            </p:txBody>
          </p:sp>
        </p:grpSp>
        <p:sp>
          <p:nvSpPr>
            <p:cNvPr id="28" name="四角形: メモ 27">
              <a:extLst>
                <a:ext uri="{FF2B5EF4-FFF2-40B4-BE49-F238E27FC236}">
                  <a16:creationId xmlns:a16="http://schemas.microsoft.com/office/drawing/2014/main" id="{778C31B1-6CFE-4F41-8E15-06367A9AFCE3}"/>
                </a:ext>
              </a:extLst>
            </p:cNvPr>
            <p:cNvSpPr/>
            <p:nvPr/>
          </p:nvSpPr>
          <p:spPr>
            <a:xfrm>
              <a:off x="2533910" y="2985144"/>
              <a:ext cx="471451" cy="408161"/>
            </a:xfrm>
            <a:prstGeom prst="foldedCorner">
              <a:avLst>
                <a:gd name="adj" fmla="val 50000"/>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25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A</a:t>
              </a:r>
              <a:endParaRPr kumimoji="1" lang="ja-JP"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29" name="四角形: メモ 28">
              <a:extLst>
                <a:ext uri="{FF2B5EF4-FFF2-40B4-BE49-F238E27FC236}">
                  <a16:creationId xmlns:a16="http://schemas.microsoft.com/office/drawing/2014/main" id="{FA8E93A1-CD18-4F75-AD52-1EBBB6655F17}"/>
                </a:ext>
              </a:extLst>
            </p:cNvPr>
            <p:cNvSpPr/>
            <p:nvPr/>
          </p:nvSpPr>
          <p:spPr>
            <a:xfrm>
              <a:off x="1760271" y="3614782"/>
              <a:ext cx="471451" cy="408159"/>
            </a:xfrm>
            <a:prstGeom prst="foldedCorner">
              <a:avLst>
                <a:gd name="adj" fmla="val 5000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25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B</a:t>
              </a:r>
              <a:endParaRPr kumimoji="1" lang="ja-JP"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30" name="テキスト ボックス 9">
              <a:extLst>
                <a:ext uri="{FF2B5EF4-FFF2-40B4-BE49-F238E27FC236}">
                  <a16:creationId xmlns:a16="http://schemas.microsoft.com/office/drawing/2014/main" id="{3425BB32-237F-4AD2-9DD0-1DEF410461DC}"/>
                </a:ext>
              </a:extLst>
            </p:cNvPr>
            <p:cNvSpPr txBox="1"/>
            <p:nvPr/>
          </p:nvSpPr>
          <p:spPr>
            <a:xfrm>
              <a:off x="575300" y="2025901"/>
              <a:ext cx="2113273" cy="4810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000000"/>
                  </a:solidFill>
                  <a:effectLst/>
                  <a:uLnTx/>
                  <a:uFillTx/>
                  <a:latin typeface="ＭＳ ゴシック" panose="020B0609070205080204" pitchFamily="49" charset="-128"/>
                  <a:ea typeface="ＭＳ ゴシック" panose="020B0609070205080204" pitchFamily="49" charset="-128"/>
                  <a:cs typeface="+mn-cs"/>
                </a:rPr>
                <a:t>現在</a:t>
              </a:r>
            </a:p>
          </p:txBody>
        </p:sp>
      </p:grpSp>
      <p:cxnSp>
        <p:nvCxnSpPr>
          <p:cNvPr id="45" name="直線コネクタ 44">
            <a:extLst>
              <a:ext uri="{FF2B5EF4-FFF2-40B4-BE49-F238E27FC236}">
                <a16:creationId xmlns:a16="http://schemas.microsoft.com/office/drawing/2014/main" id="{A7646ABE-B880-4506-B39D-338562A4DEC1}"/>
              </a:ext>
            </a:extLst>
          </p:cNvPr>
          <p:cNvCxnSpPr/>
          <p:nvPr/>
        </p:nvCxnSpPr>
        <p:spPr>
          <a:xfrm>
            <a:off x="4933998" y="2555063"/>
            <a:ext cx="0" cy="1876454"/>
          </a:xfrm>
          <a:prstGeom prst="line">
            <a:avLst/>
          </a:prstGeom>
        </p:spPr>
        <p:style>
          <a:lnRef idx="1">
            <a:schemeClr val="dk1"/>
          </a:lnRef>
          <a:fillRef idx="0">
            <a:schemeClr val="dk1"/>
          </a:fillRef>
          <a:effectRef idx="0">
            <a:schemeClr val="dk1"/>
          </a:effectRef>
          <a:fontRef idx="minor">
            <a:schemeClr val="tx1"/>
          </a:fontRef>
        </p:style>
      </p:cxnSp>
      <p:pic>
        <p:nvPicPr>
          <p:cNvPr id="50" name="図 49" descr="挿絵 が含まれている画像&#10;&#10;自動的に生成された説明">
            <a:extLst>
              <a:ext uri="{FF2B5EF4-FFF2-40B4-BE49-F238E27FC236}">
                <a16:creationId xmlns:a16="http://schemas.microsoft.com/office/drawing/2014/main" id="{F75EE287-A729-4CDF-803A-8DE948227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714" y="4457700"/>
            <a:ext cx="1400175" cy="1905000"/>
          </a:xfrm>
          <a:prstGeom prst="rect">
            <a:avLst/>
          </a:prstGeom>
        </p:spPr>
      </p:pic>
      <p:sp>
        <p:nvSpPr>
          <p:cNvPr id="51" name="思考の吹き出し: 雲形 50">
            <a:extLst>
              <a:ext uri="{FF2B5EF4-FFF2-40B4-BE49-F238E27FC236}">
                <a16:creationId xmlns:a16="http://schemas.microsoft.com/office/drawing/2014/main" id="{78183E20-A39C-4C4C-B528-E5C80DD53031}"/>
              </a:ext>
            </a:extLst>
          </p:cNvPr>
          <p:cNvSpPr/>
          <p:nvPr/>
        </p:nvSpPr>
        <p:spPr>
          <a:xfrm>
            <a:off x="2953062" y="4476921"/>
            <a:ext cx="2873595" cy="1568361"/>
          </a:xfrm>
          <a:prstGeom prst="cloudCallout">
            <a:avLst>
              <a:gd name="adj1" fmla="val -61312"/>
              <a:gd name="adj2" fmla="val 4492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B</a:t>
            </a:r>
            <a:r>
              <a:rPr kumimoji="1" lang="ja-JP"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進捗遅れてるんだな</a:t>
            </a:r>
          </a:p>
        </p:txBody>
      </p:sp>
      <p:sp>
        <p:nvSpPr>
          <p:cNvPr id="53" name="テキスト ボックス 52">
            <a:extLst>
              <a:ext uri="{FF2B5EF4-FFF2-40B4-BE49-F238E27FC236}">
                <a16:creationId xmlns:a16="http://schemas.microsoft.com/office/drawing/2014/main" id="{EC7AB1AD-2522-42D6-BC3E-A6724D4EDAE0}"/>
              </a:ext>
            </a:extLst>
          </p:cNvPr>
          <p:cNvSpPr txBox="1"/>
          <p:nvPr/>
        </p:nvSpPr>
        <p:spPr>
          <a:xfrm>
            <a:off x="444308" y="5765595"/>
            <a:ext cx="125453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A</a:t>
            </a:r>
            <a:r>
              <a:rPr kumimoji="1" lang="ja-JP"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さん</a:t>
            </a:r>
          </a:p>
        </p:txBody>
      </p:sp>
      <p:sp>
        <p:nvSpPr>
          <p:cNvPr id="54" name="テキスト ボックス 53">
            <a:extLst>
              <a:ext uri="{FF2B5EF4-FFF2-40B4-BE49-F238E27FC236}">
                <a16:creationId xmlns:a16="http://schemas.microsoft.com/office/drawing/2014/main" id="{7EE97FB6-342A-4F3A-948D-727C65AB8BF6}"/>
              </a:ext>
            </a:extLst>
          </p:cNvPr>
          <p:cNvSpPr txBox="1"/>
          <p:nvPr/>
        </p:nvSpPr>
        <p:spPr>
          <a:xfrm>
            <a:off x="10935853" y="5729784"/>
            <a:ext cx="125453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B</a:t>
            </a:r>
            <a:r>
              <a:rPr kumimoji="1" lang="ja-JP"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さん</a:t>
            </a:r>
          </a:p>
        </p:txBody>
      </p:sp>
      <p:pic>
        <p:nvPicPr>
          <p:cNvPr id="56" name="図 55" descr="挿絵 が含まれている画像&#10;&#10;自動的に生成された説明">
            <a:extLst>
              <a:ext uri="{FF2B5EF4-FFF2-40B4-BE49-F238E27FC236}">
                <a16:creationId xmlns:a16="http://schemas.microsoft.com/office/drawing/2014/main" id="{6DBD2428-357E-4A85-A3AE-03C596E58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679" y="2159643"/>
            <a:ext cx="1400175" cy="1905000"/>
          </a:xfrm>
          <a:prstGeom prst="rect">
            <a:avLst/>
          </a:prstGeom>
        </p:spPr>
      </p:pic>
      <p:sp>
        <p:nvSpPr>
          <p:cNvPr id="57" name="吹き出し: 角を丸めた四角形 56">
            <a:extLst>
              <a:ext uri="{FF2B5EF4-FFF2-40B4-BE49-F238E27FC236}">
                <a16:creationId xmlns:a16="http://schemas.microsoft.com/office/drawing/2014/main" id="{A48F3040-0B03-4444-9053-C5DDDAF6E2A7}"/>
              </a:ext>
            </a:extLst>
          </p:cNvPr>
          <p:cNvSpPr/>
          <p:nvPr/>
        </p:nvSpPr>
        <p:spPr>
          <a:xfrm>
            <a:off x="8991600" y="1803400"/>
            <a:ext cx="3100525" cy="1476612"/>
          </a:xfrm>
          <a:prstGeom prst="wedgeRoundRectCallout">
            <a:avLst>
              <a:gd name="adj1" fmla="val -56059"/>
              <a:gd name="adj2" fmla="val 5045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進捗遅れてるみたいだから応援頼んでおいたよ</a:t>
            </a:r>
          </a:p>
        </p:txBody>
      </p:sp>
      <p:sp>
        <p:nvSpPr>
          <p:cNvPr id="58" name="テキスト ボックス 57">
            <a:extLst>
              <a:ext uri="{FF2B5EF4-FFF2-40B4-BE49-F238E27FC236}">
                <a16:creationId xmlns:a16="http://schemas.microsoft.com/office/drawing/2014/main" id="{AE35DA31-3768-4F35-B839-3257D97341F5}"/>
              </a:ext>
            </a:extLst>
          </p:cNvPr>
          <p:cNvSpPr txBox="1"/>
          <p:nvPr/>
        </p:nvSpPr>
        <p:spPr>
          <a:xfrm>
            <a:off x="7857324" y="3932530"/>
            <a:ext cx="125453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A</a:t>
            </a:r>
            <a:r>
              <a:rPr kumimoji="1" lang="ja-JP"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さん</a:t>
            </a:r>
          </a:p>
        </p:txBody>
      </p:sp>
      <p:pic>
        <p:nvPicPr>
          <p:cNvPr id="60" name="図 59" descr="座る, ブラック, クマ が含まれている画像&#10;&#10;自動的に生成された説明">
            <a:extLst>
              <a:ext uri="{FF2B5EF4-FFF2-40B4-BE49-F238E27FC236}">
                <a16:creationId xmlns:a16="http://schemas.microsoft.com/office/drawing/2014/main" id="{A05B4170-3FFC-4B8C-90F8-206D69E9B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1825" y="3969204"/>
            <a:ext cx="1400175" cy="1905000"/>
          </a:xfrm>
          <a:prstGeom prst="rect">
            <a:avLst/>
          </a:prstGeom>
        </p:spPr>
      </p:pic>
      <p:sp>
        <p:nvSpPr>
          <p:cNvPr id="61" name="吹き出し: 角を丸めた四角形 60">
            <a:extLst>
              <a:ext uri="{FF2B5EF4-FFF2-40B4-BE49-F238E27FC236}">
                <a16:creationId xmlns:a16="http://schemas.microsoft.com/office/drawing/2014/main" id="{760EB855-4798-4A1F-A956-75FA174A42ED}"/>
              </a:ext>
            </a:extLst>
          </p:cNvPr>
          <p:cNvSpPr/>
          <p:nvPr/>
        </p:nvSpPr>
        <p:spPr>
          <a:xfrm>
            <a:off x="7737341" y="4431517"/>
            <a:ext cx="3100525" cy="1476612"/>
          </a:xfrm>
          <a:prstGeom prst="wedgeRoundRectCallout">
            <a:avLst>
              <a:gd name="adj1" fmla="val 61908"/>
              <a:gd name="adj2" fmla="val 143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もう終わってますよ？</a:t>
            </a:r>
          </a:p>
        </p:txBody>
      </p:sp>
    </p:spTree>
    <p:extLst>
      <p:ext uri="{BB962C8B-B14F-4D97-AF65-F5344CB8AC3E}">
        <p14:creationId xmlns:p14="http://schemas.microsoft.com/office/powerpoint/2010/main" val="3528755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グループ化 11">
            <a:extLst>
              <a:ext uri="{FF2B5EF4-FFF2-40B4-BE49-F238E27FC236}">
                <a16:creationId xmlns:a16="http://schemas.microsoft.com/office/drawing/2014/main" id="{5FAB6B74-6F5F-425A-A9AC-D678BBA01CBB}"/>
              </a:ext>
            </a:extLst>
          </p:cNvPr>
          <p:cNvGrpSpPr/>
          <p:nvPr/>
        </p:nvGrpSpPr>
        <p:grpSpPr>
          <a:xfrm>
            <a:off x="710758" y="1260197"/>
            <a:ext cx="10262042" cy="4921358"/>
            <a:chOff x="1347681" y="3151829"/>
            <a:chExt cx="7374482" cy="3190711"/>
          </a:xfrm>
        </p:grpSpPr>
        <p:sp>
          <p:nvSpPr>
            <p:cNvPr id="27" name="正方形/長方形 26">
              <a:extLst>
                <a:ext uri="{FF2B5EF4-FFF2-40B4-BE49-F238E27FC236}">
                  <a16:creationId xmlns:a16="http://schemas.microsoft.com/office/drawing/2014/main" id="{8F991735-7942-4833-A567-6DE9EB7573EA}"/>
                </a:ext>
              </a:extLst>
            </p:cNvPr>
            <p:cNvSpPr/>
            <p:nvPr/>
          </p:nvSpPr>
          <p:spPr>
            <a:xfrm>
              <a:off x="1347681" y="3151831"/>
              <a:ext cx="7374482" cy="319070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ja-JP" altLang="en-US" dirty="0"/>
            </a:p>
          </p:txBody>
        </p:sp>
        <p:cxnSp>
          <p:nvCxnSpPr>
            <p:cNvPr id="28" name="直線コネクタ 27">
              <a:extLst>
                <a:ext uri="{FF2B5EF4-FFF2-40B4-BE49-F238E27FC236}">
                  <a16:creationId xmlns:a16="http://schemas.microsoft.com/office/drawing/2014/main" id="{34B38124-49F9-4FA0-85BB-72CE272B921D}"/>
                </a:ext>
              </a:extLst>
            </p:cNvPr>
            <p:cNvCxnSpPr/>
            <p:nvPr/>
          </p:nvCxnSpPr>
          <p:spPr>
            <a:xfrm>
              <a:off x="6836306" y="3151831"/>
              <a:ext cx="0" cy="3190709"/>
            </a:xfrm>
            <a:prstGeom prst="line">
              <a:avLst/>
            </a:prstGeom>
          </p:spPr>
          <p:style>
            <a:lnRef idx="1">
              <a:schemeClr val="dk1"/>
            </a:lnRef>
            <a:fillRef idx="0">
              <a:schemeClr val="dk1"/>
            </a:fillRef>
            <a:effectRef idx="0">
              <a:schemeClr val="dk1"/>
            </a:effectRef>
            <a:fontRef idx="minor">
              <a:schemeClr val="tx1"/>
            </a:fontRef>
          </p:style>
        </p:cxnSp>
        <p:cxnSp>
          <p:nvCxnSpPr>
            <p:cNvPr id="29" name="直線コネクタ 28">
              <a:extLst>
                <a:ext uri="{FF2B5EF4-FFF2-40B4-BE49-F238E27FC236}">
                  <a16:creationId xmlns:a16="http://schemas.microsoft.com/office/drawing/2014/main" id="{A22FF62A-8FD7-4557-94AE-877342B148D3}"/>
                </a:ext>
              </a:extLst>
            </p:cNvPr>
            <p:cNvCxnSpPr/>
            <p:nvPr/>
          </p:nvCxnSpPr>
          <p:spPr>
            <a:xfrm>
              <a:off x="3270622" y="3151829"/>
              <a:ext cx="0" cy="3190709"/>
            </a:xfrm>
            <a:prstGeom prst="line">
              <a:avLst/>
            </a:prstGeom>
          </p:spPr>
          <p:style>
            <a:lnRef idx="1">
              <a:schemeClr val="dk1"/>
            </a:lnRef>
            <a:fillRef idx="0">
              <a:schemeClr val="dk1"/>
            </a:fillRef>
            <a:effectRef idx="0">
              <a:schemeClr val="dk1"/>
            </a:effectRef>
            <a:fontRef idx="minor">
              <a:schemeClr val="tx1"/>
            </a:fontRef>
          </p:style>
        </p:cxnSp>
        <p:cxnSp>
          <p:nvCxnSpPr>
            <p:cNvPr id="31" name="直線コネクタ 30">
              <a:extLst>
                <a:ext uri="{FF2B5EF4-FFF2-40B4-BE49-F238E27FC236}">
                  <a16:creationId xmlns:a16="http://schemas.microsoft.com/office/drawing/2014/main" id="{02CDB865-709B-4AF4-93F5-91F79ECA5731}"/>
                </a:ext>
              </a:extLst>
            </p:cNvPr>
            <p:cNvCxnSpPr>
              <a:cxnSpLocks/>
            </p:cNvCxnSpPr>
            <p:nvPr/>
          </p:nvCxnSpPr>
          <p:spPr>
            <a:xfrm>
              <a:off x="5034573" y="3151829"/>
              <a:ext cx="0" cy="3175161"/>
            </a:xfrm>
            <a:prstGeom prst="line">
              <a:avLst/>
            </a:prstGeom>
          </p:spPr>
          <p:style>
            <a:lnRef idx="1">
              <a:schemeClr val="dk1"/>
            </a:lnRef>
            <a:fillRef idx="0">
              <a:schemeClr val="dk1"/>
            </a:fillRef>
            <a:effectRef idx="0">
              <a:schemeClr val="dk1"/>
            </a:effectRef>
            <a:fontRef idx="minor">
              <a:schemeClr val="tx1"/>
            </a:fontRef>
          </p:style>
        </p:cxnSp>
      </p:grpSp>
      <p:sp>
        <p:nvSpPr>
          <p:cNvPr id="2" name="タイトル 1">
            <a:extLst>
              <a:ext uri="{FF2B5EF4-FFF2-40B4-BE49-F238E27FC236}">
                <a16:creationId xmlns:a16="http://schemas.microsoft.com/office/drawing/2014/main" id="{14BD61B2-A276-46BC-BE8D-D87F2FD97265}"/>
              </a:ext>
            </a:extLst>
          </p:cNvPr>
          <p:cNvSpPr>
            <a:spLocks noGrp="1"/>
          </p:cNvSpPr>
          <p:nvPr>
            <p:ph type="title"/>
          </p:nvPr>
        </p:nvSpPr>
        <p:spPr>
          <a:xfrm>
            <a:off x="0" y="0"/>
            <a:ext cx="10058400" cy="641300"/>
          </a:xfrm>
        </p:spPr>
        <p:txBody>
          <a:bodyPr>
            <a:noAutofit/>
          </a:bodyPr>
          <a:lstStyle/>
          <a:p>
            <a:r>
              <a:rPr kumimoji="1" lang="ja-JP" altLang="en-US" b="1" dirty="0"/>
              <a:t>カンバンとは</a:t>
            </a:r>
          </a:p>
        </p:txBody>
      </p:sp>
      <p:sp>
        <p:nvSpPr>
          <p:cNvPr id="3" name="コンテンツ プレースホルダー 2">
            <a:extLst>
              <a:ext uri="{FF2B5EF4-FFF2-40B4-BE49-F238E27FC236}">
                <a16:creationId xmlns:a16="http://schemas.microsoft.com/office/drawing/2014/main" id="{846B8853-0A96-4DBD-AD9F-4DA74A179AF3}"/>
              </a:ext>
            </a:extLst>
          </p:cNvPr>
          <p:cNvSpPr>
            <a:spLocks noGrp="1"/>
          </p:cNvSpPr>
          <p:nvPr>
            <p:ph idx="1"/>
          </p:nvPr>
        </p:nvSpPr>
        <p:spPr>
          <a:xfrm>
            <a:off x="0" y="693168"/>
            <a:ext cx="11071606" cy="732677"/>
          </a:xfrm>
        </p:spPr>
        <p:txBody>
          <a:bodyPr>
            <a:normAutofit fontScale="92500"/>
          </a:bodyPr>
          <a:lstStyle/>
          <a:p>
            <a:pPr marL="0" indent="0">
              <a:buNone/>
            </a:pPr>
            <a:r>
              <a:rPr lang="ja-JP" altLang="en-US" sz="3200" dirty="0"/>
              <a:t>カンバンボードを用いてタスクを管理するためのツールのことである</a:t>
            </a:r>
            <a:endParaRPr lang="en-US" altLang="ja-JP" sz="3200" dirty="0"/>
          </a:p>
          <a:p>
            <a:endParaRPr kumimoji="1" lang="ja-JP" altLang="en-US" dirty="0"/>
          </a:p>
        </p:txBody>
      </p:sp>
      <p:sp>
        <p:nvSpPr>
          <p:cNvPr id="4" name="スライド番号プレースホルダー 3">
            <a:extLst>
              <a:ext uri="{FF2B5EF4-FFF2-40B4-BE49-F238E27FC236}">
                <a16:creationId xmlns:a16="http://schemas.microsoft.com/office/drawing/2014/main" id="{572FEF9F-6351-43DD-8120-E9E29C207121}"/>
              </a:ext>
            </a:extLst>
          </p:cNvPr>
          <p:cNvSpPr>
            <a:spLocks noGrp="1"/>
          </p:cNvSpPr>
          <p:nvPr>
            <p:ph type="sldNum" sz="quarter" idx="12"/>
          </p:nvPr>
        </p:nvSpPr>
        <p:spPr/>
        <p:txBody>
          <a:bodyPr/>
          <a:lstStyle/>
          <a:p>
            <a:fld id="{B3691BCB-4059-41CC-B14D-F86F2FE9ADC5}" type="slidenum">
              <a:rPr kumimoji="1" lang="ja-JP" altLang="en-US" smtClean="0"/>
              <a:t>2</a:t>
            </a:fld>
            <a:endParaRPr kumimoji="1" lang="ja-JP" altLang="en-US"/>
          </a:p>
        </p:txBody>
      </p:sp>
      <p:sp>
        <p:nvSpPr>
          <p:cNvPr id="30" name="テキスト ボックス 28">
            <a:extLst>
              <a:ext uri="{FF2B5EF4-FFF2-40B4-BE49-F238E27FC236}">
                <a16:creationId xmlns:a16="http://schemas.microsoft.com/office/drawing/2014/main" id="{8E1E0837-8BFC-4BD1-B0A0-D8998FCE4814}"/>
              </a:ext>
            </a:extLst>
          </p:cNvPr>
          <p:cNvSpPr txBox="1"/>
          <p:nvPr/>
        </p:nvSpPr>
        <p:spPr>
          <a:xfrm>
            <a:off x="1314198" y="1262269"/>
            <a:ext cx="9658599"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ja-JP" altLang="en-US" sz="2200" b="1" dirty="0">
                <a:latin typeface="ＭＳ Ｐ明朝" panose="02020600040205080304" pitchFamily="18" charset="-128"/>
                <a:ea typeface="ＭＳ Ｐ明朝" panose="02020600040205080304" pitchFamily="18" charset="-128"/>
              </a:rPr>
              <a:t> </a:t>
            </a:r>
            <a:r>
              <a:rPr kumimoji="1" lang="en-US" altLang="ja-JP" sz="2200" b="1" dirty="0" err="1">
                <a:latin typeface="ＭＳ Ｐ明朝" panose="02020600040205080304" pitchFamily="18" charset="-128"/>
                <a:ea typeface="ＭＳ Ｐ明朝" panose="02020600040205080304" pitchFamily="18" charset="-128"/>
              </a:rPr>
              <a:t>ToDo</a:t>
            </a:r>
            <a:r>
              <a:rPr kumimoji="1" lang="ja-JP" altLang="en-US" sz="2200" b="1" dirty="0">
                <a:latin typeface="ＭＳ Ｐ明朝" panose="02020600040205080304" pitchFamily="18" charset="-128"/>
                <a:ea typeface="ＭＳ Ｐ明朝" panose="02020600040205080304" pitchFamily="18" charset="-128"/>
              </a:rPr>
              <a:t> 　　　　　　　　　　</a:t>
            </a:r>
            <a:r>
              <a:rPr kumimoji="1" lang="en-US" altLang="ja-JP" sz="2200" b="1" dirty="0">
                <a:latin typeface="ＭＳ Ｐ明朝" panose="02020600040205080304" pitchFamily="18" charset="-128"/>
                <a:ea typeface="ＭＳ Ｐ明朝" panose="02020600040205080304" pitchFamily="18" charset="-128"/>
              </a:rPr>
              <a:t>Ready</a:t>
            </a:r>
            <a:r>
              <a:rPr kumimoji="1" lang="ja-JP" altLang="en-US" sz="2200" b="1" dirty="0">
                <a:latin typeface="ＭＳ Ｐ明朝" panose="02020600040205080304" pitchFamily="18" charset="-128"/>
                <a:ea typeface="ＭＳ Ｐ明朝" panose="02020600040205080304" pitchFamily="18" charset="-128"/>
              </a:rPr>
              <a:t> 　　　　　　　　　　</a:t>
            </a:r>
            <a:r>
              <a:rPr kumimoji="1" lang="en-US" altLang="ja-JP" sz="2200" b="1" dirty="0">
                <a:latin typeface="ＭＳ Ｐ明朝" panose="02020600040205080304" pitchFamily="18" charset="-128"/>
                <a:ea typeface="ＭＳ Ｐ明朝" panose="02020600040205080304" pitchFamily="18" charset="-128"/>
              </a:rPr>
              <a:t>Doing</a:t>
            </a:r>
            <a:r>
              <a:rPr kumimoji="1" lang="ja-JP" altLang="en-US" sz="2200" b="1" dirty="0">
                <a:latin typeface="ＭＳ Ｐ明朝" panose="02020600040205080304" pitchFamily="18" charset="-128"/>
                <a:ea typeface="ＭＳ Ｐ明朝" panose="02020600040205080304" pitchFamily="18" charset="-128"/>
              </a:rPr>
              <a:t>  　　　　　　　　　</a:t>
            </a:r>
            <a:r>
              <a:rPr kumimoji="1" lang="en-US" altLang="ja-JP" sz="2200" b="1" dirty="0">
                <a:latin typeface="ＭＳ Ｐ明朝" panose="02020600040205080304" pitchFamily="18" charset="-128"/>
                <a:ea typeface="ＭＳ Ｐ明朝" panose="02020600040205080304" pitchFamily="18" charset="-128"/>
              </a:rPr>
              <a:t>Done</a:t>
            </a:r>
            <a:endParaRPr kumimoji="1" lang="ja-JP" altLang="en-US" sz="2200" b="1" dirty="0">
              <a:latin typeface="ＭＳ Ｐ明朝" panose="02020600040205080304" pitchFamily="18" charset="-128"/>
              <a:ea typeface="ＭＳ Ｐ明朝" panose="02020600040205080304" pitchFamily="18" charset="-128"/>
            </a:endParaRPr>
          </a:p>
        </p:txBody>
      </p:sp>
      <p:sp>
        <p:nvSpPr>
          <p:cNvPr id="10" name="フッター プレースホルダー 9">
            <a:extLst>
              <a:ext uri="{FF2B5EF4-FFF2-40B4-BE49-F238E27FC236}">
                <a16:creationId xmlns:a16="http://schemas.microsoft.com/office/drawing/2014/main" id="{5ACF653A-B37F-44C9-82FA-1C63DD0C0546}"/>
              </a:ext>
            </a:extLst>
          </p:cNvPr>
          <p:cNvSpPr>
            <a:spLocks noGrp="1"/>
          </p:cNvSpPr>
          <p:nvPr>
            <p:ph type="ftr" sz="quarter" idx="11"/>
          </p:nvPr>
        </p:nvSpPr>
        <p:spPr>
          <a:xfrm>
            <a:off x="-152400" y="6359614"/>
            <a:ext cx="4822804" cy="365125"/>
          </a:xfrm>
        </p:spPr>
        <p:txBody>
          <a:bodyPr/>
          <a:lstStyle/>
          <a:p>
            <a:r>
              <a:rPr kumimoji="1" lang="ja-JP" altLang="en-US" dirty="0"/>
              <a:t>タスクは</a:t>
            </a:r>
            <a:r>
              <a:rPr kumimoji="1" lang="en-US" altLang="ja-JP" dirty="0"/>
              <a:t>4</a:t>
            </a:r>
            <a:r>
              <a:rPr kumimoji="1" lang="ja-JP" altLang="en-US" dirty="0"/>
              <a:t>つのステータスを持つ（最終閲覧日</a:t>
            </a:r>
            <a:r>
              <a:rPr kumimoji="1" lang="en-US" altLang="ja-JP" dirty="0"/>
              <a:t>2020</a:t>
            </a:r>
            <a:r>
              <a:rPr kumimoji="1" lang="ja-JP" altLang="en-US" dirty="0"/>
              <a:t>年</a:t>
            </a:r>
            <a:r>
              <a:rPr kumimoji="1" lang="en-US" altLang="ja-JP" dirty="0"/>
              <a:t>2</a:t>
            </a:r>
            <a:r>
              <a:rPr kumimoji="1" lang="ja-JP" altLang="en-US" dirty="0"/>
              <a:t>月</a:t>
            </a:r>
            <a:r>
              <a:rPr kumimoji="1" lang="en-US" altLang="ja-JP" dirty="0"/>
              <a:t>4</a:t>
            </a:r>
            <a:r>
              <a:rPr kumimoji="1" lang="ja-JP" altLang="en-US" dirty="0"/>
              <a:t>日）</a:t>
            </a:r>
            <a:endParaRPr kumimoji="1" lang="en-US" altLang="ja-JP" dirty="0"/>
          </a:p>
          <a:p>
            <a:r>
              <a:rPr kumimoji="1" lang="en-US" altLang="ja-JP" dirty="0"/>
              <a:t>https://qli.jp/</a:t>
            </a:r>
            <a:r>
              <a:rPr kumimoji="1" lang="ja-JP" altLang="en-US" dirty="0"/>
              <a:t>タスクは</a:t>
            </a:r>
            <a:r>
              <a:rPr kumimoji="1" lang="en-US" altLang="ja-JP" dirty="0"/>
              <a:t>%EF%BC%94</a:t>
            </a:r>
            <a:r>
              <a:rPr kumimoji="1" lang="ja-JP" altLang="en-US" dirty="0"/>
              <a:t>つのステータスを持つ</a:t>
            </a:r>
            <a:r>
              <a:rPr kumimoji="1" lang="en-US" altLang="ja-JP" dirty="0"/>
              <a:t>-acdfc6499b38</a:t>
            </a:r>
            <a:endParaRPr kumimoji="1" lang="ja-JP" altLang="en-US" dirty="0"/>
          </a:p>
        </p:txBody>
      </p:sp>
      <p:sp>
        <p:nvSpPr>
          <p:cNvPr id="13" name="吹き出し: 角を丸めた四角形 12">
            <a:extLst>
              <a:ext uri="{FF2B5EF4-FFF2-40B4-BE49-F238E27FC236}">
                <a16:creationId xmlns:a16="http://schemas.microsoft.com/office/drawing/2014/main" id="{FDA513A6-FA2F-44DE-87D3-AF8FE51D8CFF}"/>
              </a:ext>
            </a:extLst>
          </p:cNvPr>
          <p:cNvSpPr/>
          <p:nvPr/>
        </p:nvSpPr>
        <p:spPr>
          <a:xfrm>
            <a:off x="788032" y="1965748"/>
            <a:ext cx="2235789" cy="1192521"/>
          </a:xfrm>
          <a:prstGeom prst="wedgeRoundRectCallout">
            <a:avLst>
              <a:gd name="adj1" fmla="val -7768"/>
              <a:gd name="adj2" fmla="val -7275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ea typeface="ＭＳ ゴシック" panose="020B0609070205080204" pitchFamily="49" charset="-128"/>
              </a:rPr>
              <a:t>まだ着手できないもの</a:t>
            </a:r>
            <a:endParaRPr kumimoji="1" lang="ja-JP" altLang="en-US" dirty="0">
              <a:solidFill>
                <a:sysClr val="windowText" lastClr="000000"/>
              </a:solidFill>
            </a:endParaRPr>
          </a:p>
        </p:txBody>
      </p:sp>
      <p:sp>
        <p:nvSpPr>
          <p:cNvPr id="48" name="吹き出し: 角を丸めた四角形 47">
            <a:extLst>
              <a:ext uri="{FF2B5EF4-FFF2-40B4-BE49-F238E27FC236}">
                <a16:creationId xmlns:a16="http://schemas.microsoft.com/office/drawing/2014/main" id="{C6D3DD47-2CEF-4E09-80CB-7E1486D9B6DE}"/>
              </a:ext>
            </a:extLst>
          </p:cNvPr>
          <p:cNvSpPr/>
          <p:nvPr/>
        </p:nvSpPr>
        <p:spPr>
          <a:xfrm>
            <a:off x="3440922" y="2002056"/>
            <a:ext cx="2235789" cy="1192521"/>
          </a:xfrm>
          <a:prstGeom prst="wedgeRoundRectCallout">
            <a:avLst>
              <a:gd name="adj1" fmla="val -7768"/>
              <a:gd name="adj2" fmla="val -7275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ea typeface="ＭＳ ゴシック" panose="020B0609070205080204" pitchFamily="49" charset="-128"/>
              </a:rPr>
              <a:t>着手する準備ができたもの</a:t>
            </a:r>
            <a:endParaRPr kumimoji="1" lang="ja-JP" altLang="en-US" dirty="0">
              <a:solidFill>
                <a:sysClr val="windowText" lastClr="000000"/>
              </a:solidFill>
            </a:endParaRPr>
          </a:p>
        </p:txBody>
      </p:sp>
      <p:sp>
        <p:nvSpPr>
          <p:cNvPr id="49" name="吹き出し: 角を丸めた四角形 48">
            <a:extLst>
              <a:ext uri="{FF2B5EF4-FFF2-40B4-BE49-F238E27FC236}">
                <a16:creationId xmlns:a16="http://schemas.microsoft.com/office/drawing/2014/main" id="{8A56ABDB-EEA4-4028-BE25-90A9A98EB948}"/>
              </a:ext>
            </a:extLst>
          </p:cNvPr>
          <p:cNvSpPr/>
          <p:nvPr/>
        </p:nvSpPr>
        <p:spPr>
          <a:xfrm>
            <a:off x="6096000" y="1965748"/>
            <a:ext cx="2235789" cy="1192521"/>
          </a:xfrm>
          <a:prstGeom prst="wedgeRoundRectCallout">
            <a:avLst>
              <a:gd name="adj1" fmla="val -7768"/>
              <a:gd name="adj2" fmla="val -7275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rPr>
              <a:t>現在着手しているもの</a:t>
            </a:r>
          </a:p>
        </p:txBody>
      </p:sp>
      <p:sp>
        <p:nvSpPr>
          <p:cNvPr id="58" name="吹き出し: 角を丸めた四角形 57">
            <a:extLst>
              <a:ext uri="{FF2B5EF4-FFF2-40B4-BE49-F238E27FC236}">
                <a16:creationId xmlns:a16="http://schemas.microsoft.com/office/drawing/2014/main" id="{87A60508-474E-4851-A116-C44E708DBC99}"/>
              </a:ext>
            </a:extLst>
          </p:cNvPr>
          <p:cNvSpPr/>
          <p:nvPr/>
        </p:nvSpPr>
        <p:spPr>
          <a:xfrm>
            <a:off x="8567371" y="1992877"/>
            <a:ext cx="2235789" cy="1192521"/>
          </a:xfrm>
          <a:prstGeom prst="wedgeRoundRectCallout">
            <a:avLst>
              <a:gd name="adj1" fmla="val -7768"/>
              <a:gd name="adj2" fmla="val -7275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ea typeface="ＭＳ ゴシック" panose="020B0609070205080204" pitchFamily="49" charset="-128"/>
              </a:rPr>
              <a:t>完了したもの</a:t>
            </a:r>
            <a:endParaRPr kumimoji="1" lang="ja-JP" altLang="en-US" dirty="0">
              <a:solidFill>
                <a:sysClr val="windowText" lastClr="000000"/>
              </a:solidFill>
            </a:endParaRPr>
          </a:p>
        </p:txBody>
      </p:sp>
      <p:sp>
        <p:nvSpPr>
          <p:cNvPr id="5" name="正方形/長方形 4">
            <a:extLst>
              <a:ext uri="{FF2B5EF4-FFF2-40B4-BE49-F238E27FC236}">
                <a16:creationId xmlns:a16="http://schemas.microsoft.com/office/drawing/2014/main" id="{350E62B5-168C-47D8-9E40-2CF38E2F214E}"/>
              </a:ext>
            </a:extLst>
          </p:cNvPr>
          <p:cNvSpPr/>
          <p:nvPr/>
        </p:nvSpPr>
        <p:spPr>
          <a:xfrm>
            <a:off x="874318" y="3323578"/>
            <a:ext cx="2222474" cy="11233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ユーザのログイン機能を作成する</a:t>
            </a:r>
          </a:p>
          <a:p>
            <a:pPr algn="ctr"/>
            <a:endParaRPr kumimoji="1" lang="ja-JP" altLang="en-US" dirty="0"/>
          </a:p>
        </p:txBody>
      </p:sp>
      <p:sp>
        <p:nvSpPr>
          <p:cNvPr id="24" name="正方形/長方形 23">
            <a:extLst>
              <a:ext uri="{FF2B5EF4-FFF2-40B4-BE49-F238E27FC236}">
                <a16:creationId xmlns:a16="http://schemas.microsoft.com/office/drawing/2014/main" id="{5C16140E-FD07-48B6-97C7-D4CDD4A3C80F}"/>
              </a:ext>
            </a:extLst>
          </p:cNvPr>
          <p:cNvSpPr/>
          <p:nvPr/>
        </p:nvSpPr>
        <p:spPr>
          <a:xfrm>
            <a:off x="3489833" y="3340070"/>
            <a:ext cx="2222474" cy="11233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ユーザのログイン機能を作成する</a:t>
            </a:r>
          </a:p>
          <a:p>
            <a:pPr algn="ctr"/>
            <a:endParaRPr kumimoji="1" lang="ja-JP" altLang="en-US" dirty="0"/>
          </a:p>
        </p:txBody>
      </p:sp>
      <p:sp>
        <p:nvSpPr>
          <p:cNvPr id="25" name="正方形/長方形 24">
            <a:extLst>
              <a:ext uri="{FF2B5EF4-FFF2-40B4-BE49-F238E27FC236}">
                <a16:creationId xmlns:a16="http://schemas.microsoft.com/office/drawing/2014/main" id="{2C7FC4CF-6B62-48C7-B59C-282685ACA325}"/>
              </a:ext>
            </a:extLst>
          </p:cNvPr>
          <p:cNvSpPr/>
          <p:nvPr/>
        </p:nvSpPr>
        <p:spPr>
          <a:xfrm>
            <a:off x="5990991" y="3322257"/>
            <a:ext cx="2222474" cy="11233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ユーザのログイン機能を作成する</a:t>
            </a:r>
          </a:p>
          <a:p>
            <a:pPr algn="ctr"/>
            <a:endParaRPr kumimoji="1" lang="ja-JP" altLang="en-US" dirty="0"/>
          </a:p>
        </p:txBody>
      </p:sp>
      <p:sp>
        <p:nvSpPr>
          <p:cNvPr id="26" name="正方形/長方形 25">
            <a:extLst>
              <a:ext uri="{FF2B5EF4-FFF2-40B4-BE49-F238E27FC236}">
                <a16:creationId xmlns:a16="http://schemas.microsoft.com/office/drawing/2014/main" id="{A2D9AF9C-B9F4-4E01-B59C-1151740ABB13}"/>
              </a:ext>
            </a:extLst>
          </p:cNvPr>
          <p:cNvSpPr/>
          <p:nvPr/>
        </p:nvSpPr>
        <p:spPr>
          <a:xfrm>
            <a:off x="8580686" y="3331079"/>
            <a:ext cx="2222474" cy="11233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ユーザのログイン機能を作成する</a:t>
            </a:r>
          </a:p>
          <a:p>
            <a:pPr algn="ctr"/>
            <a:endParaRPr kumimoji="1" lang="ja-JP" altLang="en-US" dirty="0"/>
          </a:p>
        </p:txBody>
      </p:sp>
      <p:sp>
        <p:nvSpPr>
          <p:cNvPr id="14" name="正方形/長方形 13">
            <a:extLst>
              <a:ext uri="{FF2B5EF4-FFF2-40B4-BE49-F238E27FC236}">
                <a16:creationId xmlns:a16="http://schemas.microsoft.com/office/drawing/2014/main" id="{3AD1D30B-28C5-47BB-BAE5-8C23D7A6D95C}"/>
              </a:ext>
            </a:extLst>
          </p:cNvPr>
          <p:cNvSpPr/>
          <p:nvPr/>
        </p:nvSpPr>
        <p:spPr>
          <a:xfrm>
            <a:off x="3472879" y="3300914"/>
            <a:ext cx="2252329" cy="12118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4D3BE5A9-DC32-429D-87BC-BAAF76928D63}"/>
              </a:ext>
            </a:extLst>
          </p:cNvPr>
          <p:cNvSpPr/>
          <p:nvPr/>
        </p:nvSpPr>
        <p:spPr>
          <a:xfrm>
            <a:off x="5964637" y="3295794"/>
            <a:ext cx="2362825" cy="12118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B0165D79-1742-4DF0-8C67-5186EF0841E1}"/>
              </a:ext>
            </a:extLst>
          </p:cNvPr>
          <p:cNvSpPr/>
          <p:nvPr/>
        </p:nvSpPr>
        <p:spPr>
          <a:xfrm>
            <a:off x="874318" y="4710644"/>
            <a:ext cx="2222474" cy="1123300"/>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ログインページのデザインと</a:t>
            </a:r>
            <a:r>
              <a:rPr kumimoji="1" lang="en-US" altLang="ja-JP" sz="2000" b="1" dirty="0">
                <a:solidFill>
                  <a:schemeClr val="tx1"/>
                </a:solidFill>
              </a:rPr>
              <a:t>HTNL</a:t>
            </a:r>
            <a:r>
              <a:rPr kumimoji="1" lang="ja-JP" altLang="en-US" sz="2000" b="1" dirty="0">
                <a:solidFill>
                  <a:schemeClr val="tx1"/>
                </a:solidFill>
              </a:rPr>
              <a:t>のコーディングをする</a:t>
            </a:r>
            <a:endParaRPr kumimoji="1" lang="ja-JP" altLang="en-US" dirty="0"/>
          </a:p>
        </p:txBody>
      </p:sp>
    </p:spTree>
    <p:extLst>
      <p:ext uri="{BB962C8B-B14F-4D97-AF65-F5344CB8AC3E}">
        <p14:creationId xmlns:p14="http://schemas.microsoft.com/office/powerpoint/2010/main" val="379360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8" grpId="0" animBg="1"/>
      <p:bldP spid="49" grpId="0" animBg="1"/>
      <p:bldP spid="58" grpId="0" animBg="1"/>
      <p:bldP spid="5" grpId="0" animBg="1"/>
      <p:bldP spid="24" grpId="0" animBg="1"/>
      <p:bldP spid="25" grpId="0" animBg="1"/>
      <p:bldP spid="26" grpId="0" animBg="1"/>
      <p:bldP spid="14" grpId="0" animBg="1"/>
      <p:bldP spid="6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6A8986-FD92-44AC-B188-79C3FCB9D580}"/>
              </a:ext>
            </a:extLst>
          </p:cNvPr>
          <p:cNvSpPr>
            <a:spLocks noGrp="1"/>
          </p:cNvSpPr>
          <p:nvPr>
            <p:ph type="title"/>
          </p:nvPr>
        </p:nvSpPr>
        <p:spPr>
          <a:xfrm>
            <a:off x="0" y="33091"/>
            <a:ext cx="10497455" cy="614610"/>
          </a:xfrm>
        </p:spPr>
        <p:txBody>
          <a:bodyPr>
            <a:normAutofit/>
          </a:bodyPr>
          <a:lstStyle/>
          <a:p>
            <a:r>
              <a:rPr kumimoji="1" lang="ja-JP" altLang="en-US" b="1" dirty="0"/>
              <a:t>カンバンゲームとは</a:t>
            </a:r>
          </a:p>
        </p:txBody>
      </p:sp>
      <p:sp>
        <p:nvSpPr>
          <p:cNvPr id="3" name="コンテンツ プレースホルダー 2">
            <a:extLst>
              <a:ext uri="{FF2B5EF4-FFF2-40B4-BE49-F238E27FC236}">
                <a16:creationId xmlns:a16="http://schemas.microsoft.com/office/drawing/2014/main" id="{0F091825-2A2A-4771-BA7D-8836F4459874}"/>
              </a:ext>
            </a:extLst>
          </p:cNvPr>
          <p:cNvSpPr>
            <a:spLocks noGrp="1"/>
          </p:cNvSpPr>
          <p:nvPr>
            <p:ph idx="1"/>
          </p:nvPr>
        </p:nvSpPr>
        <p:spPr>
          <a:xfrm>
            <a:off x="0" y="647701"/>
            <a:ext cx="12192000" cy="5702299"/>
          </a:xfrm>
        </p:spPr>
        <p:txBody>
          <a:bodyPr>
            <a:normAutofit/>
          </a:bodyPr>
          <a:lstStyle/>
          <a:p>
            <a:r>
              <a:rPr lang="ja-JP" altLang="ja-JP" sz="2400" dirty="0"/>
              <a:t>実際のカンバンボードを用いた疑似的なタスク管理を複数人で体験できるゲームである．</a:t>
            </a:r>
            <a:endParaRPr lang="en-US" altLang="ja-JP" sz="2400" dirty="0"/>
          </a:p>
          <a:p>
            <a:endParaRPr lang="en-US" altLang="ja-JP" sz="2400" dirty="0"/>
          </a:p>
          <a:p>
            <a:r>
              <a:rPr lang="ja-JP" altLang="en-US" sz="2400" dirty="0"/>
              <a:t>準備物</a:t>
            </a:r>
            <a:endParaRPr lang="en-US" altLang="ja-JP" sz="2400" dirty="0"/>
          </a:p>
          <a:p>
            <a:r>
              <a:rPr kumimoji="1" lang="ja-JP" altLang="en-US" sz="2400" dirty="0"/>
              <a:t>カンバンボード，サイコロ（</a:t>
            </a:r>
            <a:r>
              <a:rPr kumimoji="1" lang="en-US" altLang="ja-JP" sz="2400" dirty="0"/>
              <a:t>2</a:t>
            </a:r>
            <a:r>
              <a:rPr kumimoji="1" lang="ja-JP" altLang="en-US" sz="2400" dirty="0"/>
              <a:t>個），ペン（</a:t>
            </a:r>
            <a:r>
              <a:rPr kumimoji="1" lang="en-US" altLang="ja-JP" sz="2400" dirty="0"/>
              <a:t>1</a:t>
            </a:r>
            <a:r>
              <a:rPr kumimoji="1" lang="ja-JP" altLang="en-US" sz="2400" dirty="0"/>
              <a:t>本），トークン（たくさん）</a:t>
            </a:r>
            <a:endParaRPr kumimoji="1" lang="en-US" altLang="ja-JP" sz="2400" dirty="0"/>
          </a:p>
        </p:txBody>
      </p:sp>
      <p:sp>
        <p:nvSpPr>
          <p:cNvPr id="16" name="フッター プレースホルダー 15">
            <a:extLst>
              <a:ext uri="{FF2B5EF4-FFF2-40B4-BE49-F238E27FC236}">
                <a16:creationId xmlns:a16="http://schemas.microsoft.com/office/drawing/2014/main" id="{F717A6CA-3BA8-454D-B72F-90099F0476A5}"/>
              </a:ext>
            </a:extLst>
          </p:cNvPr>
          <p:cNvSpPr>
            <a:spLocks noGrp="1"/>
          </p:cNvSpPr>
          <p:nvPr>
            <p:ph type="ftr" sz="quarter" idx="11"/>
          </p:nvPr>
        </p:nvSpPr>
        <p:spPr/>
        <p:txBody>
          <a:bodyPr>
            <a:normAutofit/>
          </a:bodyPr>
          <a:lstStyle/>
          <a:p>
            <a:pPr>
              <a:lnSpc>
                <a:spcPct val="90000"/>
              </a:lnSpc>
              <a:spcAft>
                <a:spcPts val="600"/>
              </a:spcAft>
            </a:pPr>
            <a:r>
              <a:rPr kumimoji="1" lang="ja-JP" altLang="en-US" sz="500" dirty="0"/>
              <a:t>カンバンゲーム（最終閲覧日</a:t>
            </a:r>
            <a:r>
              <a:rPr kumimoji="1" lang="en-US" altLang="ja-JP" sz="500" dirty="0"/>
              <a:t>2</a:t>
            </a:r>
            <a:r>
              <a:rPr kumimoji="1" lang="ja-JP" altLang="en-US" sz="500" dirty="0"/>
              <a:t>月</a:t>
            </a:r>
            <a:r>
              <a:rPr kumimoji="1" lang="en-US" altLang="ja-JP" sz="500" dirty="0"/>
              <a:t>4</a:t>
            </a:r>
            <a:r>
              <a:rPr kumimoji="1" lang="ja-JP" altLang="en-US" sz="500" dirty="0"/>
              <a:t>日）</a:t>
            </a:r>
            <a:r>
              <a:rPr kumimoji="1" lang="en-US" altLang="ja-JP" sz="500" dirty="0"/>
              <a:t>https://www.slideshare.net/yattom/ss-37785081</a:t>
            </a:r>
            <a:endParaRPr kumimoji="1" lang="ja-JP" altLang="en-US" sz="500" dirty="0"/>
          </a:p>
        </p:txBody>
      </p:sp>
      <p:sp>
        <p:nvSpPr>
          <p:cNvPr id="9" name="スライド番号プレースホルダー 8">
            <a:extLst>
              <a:ext uri="{FF2B5EF4-FFF2-40B4-BE49-F238E27FC236}">
                <a16:creationId xmlns:a16="http://schemas.microsoft.com/office/drawing/2014/main" id="{CDC318EC-940F-4DCC-B031-76D33E429E7D}"/>
              </a:ext>
            </a:extLst>
          </p:cNvPr>
          <p:cNvSpPr>
            <a:spLocks noGrp="1"/>
          </p:cNvSpPr>
          <p:nvPr>
            <p:ph type="sldNum" sz="quarter" idx="12"/>
          </p:nvPr>
        </p:nvSpPr>
        <p:spPr/>
        <p:txBody>
          <a:bodyPr>
            <a:normAutofit/>
          </a:bodyPr>
          <a:lstStyle/>
          <a:p>
            <a:pPr>
              <a:spcAft>
                <a:spcPts val="600"/>
              </a:spcAft>
            </a:pPr>
            <a:fld id="{B3691BCB-4059-41CC-B14D-F86F2FE9ADC5}" type="slidenum">
              <a:rPr kumimoji="1" lang="ja-JP" altLang="en-US" smtClean="0"/>
              <a:pPr>
                <a:spcAft>
                  <a:spcPts val="600"/>
                </a:spcAft>
              </a:pPr>
              <a:t>3</a:t>
            </a:fld>
            <a:endParaRPr kumimoji="1" lang="ja-JP" altLang="en-US"/>
          </a:p>
        </p:txBody>
      </p:sp>
      <p:sp>
        <p:nvSpPr>
          <p:cNvPr id="12" name="テキスト ボックス 11">
            <a:extLst>
              <a:ext uri="{FF2B5EF4-FFF2-40B4-BE49-F238E27FC236}">
                <a16:creationId xmlns:a16="http://schemas.microsoft.com/office/drawing/2014/main" id="{8A4B81F7-4F18-4966-840A-3452FE2AD1C4}"/>
              </a:ext>
            </a:extLst>
          </p:cNvPr>
          <p:cNvSpPr txBox="1"/>
          <p:nvPr/>
        </p:nvSpPr>
        <p:spPr>
          <a:xfrm>
            <a:off x="791206" y="5519005"/>
            <a:ext cx="2697902" cy="461665"/>
          </a:xfrm>
          <a:prstGeom prst="rect">
            <a:avLst/>
          </a:prstGeom>
          <a:noFill/>
        </p:spPr>
        <p:txBody>
          <a:bodyPr wrap="square" rtlCol="0">
            <a:spAutoFit/>
          </a:bodyPr>
          <a:lstStyle/>
          <a:p>
            <a:r>
              <a:rPr kumimoji="1" lang="en-US" altLang="ja-JP" sz="2400" dirty="0"/>
              <a:t>Story</a:t>
            </a:r>
            <a:r>
              <a:rPr kumimoji="1" lang="ja-JP" altLang="en-US" sz="2400" dirty="0"/>
              <a:t>カード（</a:t>
            </a:r>
            <a:r>
              <a:rPr kumimoji="1" lang="en-US" altLang="ja-JP" sz="2400" dirty="0"/>
              <a:t>10</a:t>
            </a:r>
            <a:r>
              <a:rPr kumimoji="1" lang="ja-JP" altLang="en-US" sz="2400" dirty="0"/>
              <a:t>枚）</a:t>
            </a:r>
          </a:p>
        </p:txBody>
      </p:sp>
      <p:sp>
        <p:nvSpPr>
          <p:cNvPr id="14" name="テキスト ボックス 13">
            <a:extLst>
              <a:ext uri="{FF2B5EF4-FFF2-40B4-BE49-F238E27FC236}">
                <a16:creationId xmlns:a16="http://schemas.microsoft.com/office/drawing/2014/main" id="{3F4D5EDC-5BD2-42EC-827D-AA4AE27FEED0}"/>
              </a:ext>
            </a:extLst>
          </p:cNvPr>
          <p:cNvSpPr txBox="1"/>
          <p:nvPr/>
        </p:nvSpPr>
        <p:spPr>
          <a:xfrm>
            <a:off x="4143893" y="5519004"/>
            <a:ext cx="3012123" cy="461665"/>
          </a:xfrm>
          <a:prstGeom prst="rect">
            <a:avLst/>
          </a:prstGeom>
          <a:noFill/>
        </p:spPr>
        <p:txBody>
          <a:bodyPr wrap="square" rtlCol="0">
            <a:spAutoFit/>
          </a:bodyPr>
          <a:lstStyle/>
          <a:p>
            <a:r>
              <a:rPr kumimoji="1" lang="ja-JP" altLang="en-US" sz="2400" dirty="0"/>
              <a:t>チャンスカード（</a:t>
            </a:r>
            <a:r>
              <a:rPr kumimoji="1" lang="en-US" altLang="ja-JP" sz="2400" dirty="0"/>
              <a:t>28</a:t>
            </a:r>
            <a:r>
              <a:rPr kumimoji="1" lang="ja-JP" altLang="en-US" sz="2400" dirty="0"/>
              <a:t>枚）</a:t>
            </a:r>
          </a:p>
        </p:txBody>
      </p:sp>
      <p:sp>
        <p:nvSpPr>
          <p:cNvPr id="15" name="テキスト ボックス 14">
            <a:extLst>
              <a:ext uri="{FF2B5EF4-FFF2-40B4-BE49-F238E27FC236}">
                <a16:creationId xmlns:a16="http://schemas.microsoft.com/office/drawing/2014/main" id="{1F2357E6-898C-4C61-9091-2429AD11CBEE}"/>
              </a:ext>
            </a:extLst>
          </p:cNvPr>
          <p:cNvSpPr txBox="1"/>
          <p:nvPr/>
        </p:nvSpPr>
        <p:spPr>
          <a:xfrm>
            <a:off x="8576607" y="5519003"/>
            <a:ext cx="2697902" cy="830997"/>
          </a:xfrm>
          <a:prstGeom prst="rect">
            <a:avLst/>
          </a:prstGeom>
          <a:noFill/>
        </p:spPr>
        <p:txBody>
          <a:bodyPr wrap="square" rtlCol="0">
            <a:spAutoFit/>
          </a:bodyPr>
          <a:lstStyle/>
          <a:p>
            <a:pPr algn="ctr"/>
            <a:r>
              <a:rPr kumimoji="1" lang="ja-JP" altLang="en-US" sz="2400" dirty="0"/>
              <a:t>進捗記録表</a:t>
            </a:r>
            <a:endParaRPr kumimoji="1" lang="en-US" altLang="ja-JP" sz="2400" dirty="0"/>
          </a:p>
          <a:p>
            <a:pPr algn="ctr"/>
            <a:r>
              <a:rPr kumimoji="1" lang="ja-JP" altLang="en-US" sz="2400" dirty="0"/>
              <a:t>（</a:t>
            </a:r>
            <a:r>
              <a:rPr kumimoji="1" lang="en-US" altLang="ja-JP" sz="2400" dirty="0"/>
              <a:t>1</a:t>
            </a:r>
            <a:r>
              <a:rPr kumimoji="1" lang="ja-JP" altLang="en-US" sz="2400" dirty="0"/>
              <a:t>ゲーム</a:t>
            </a:r>
            <a:r>
              <a:rPr kumimoji="1" lang="en-US" altLang="ja-JP" sz="2400" dirty="0"/>
              <a:t>1</a:t>
            </a:r>
            <a:r>
              <a:rPr kumimoji="1" lang="ja-JP" altLang="en-US" sz="2400" dirty="0"/>
              <a:t>枚）</a:t>
            </a:r>
          </a:p>
        </p:txBody>
      </p:sp>
      <p:pic>
        <p:nvPicPr>
          <p:cNvPr id="8" name="図 7" descr="スクリーンショットの画面&#10;&#10;自動的に生成された説明">
            <a:extLst>
              <a:ext uri="{FF2B5EF4-FFF2-40B4-BE49-F238E27FC236}">
                <a16:creationId xmlns:a16="http://schemas.microsoft.com/office/drawing/2014/main" id="{C581EBC2-3538-4E94-B78E-CB83D240F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054" y="3047998"/>
            <a:ext cx="2970574" cy="2101673"/>
          </a:xfrm>
          <a:prstGeom prst="rect">
            <a:avLst/>
          </a:prstGeom>
        </p:spPr>
      </p:pic>
      <p:pic>
        <p:nvPicPr>
          <p:cNvPr id="20" name="図 19">
            <a:extLst>
              <a:ext uri="{FF2B5EF4-FFF2-40B4-BE49-F238E27FC236}">
                <a16:creationId xmlns:a16="http://schemas.microsoft.com/office/drawing/2014/main" id="{91A65A0C-D45B-4BE5-ABB2-1C44FDDB3662}"/>
              </a:ext>
            </a:extLst>
          </p:cNvPr>
          <p:cNvPicPr>
            <a:picLocks noChangeAspect="1"/>
          </p:cNvPicPr>
          <p:nvPr/>
        </p:nvPicPr>
        <p:blipFill>
          <a:blip r:embed="rId4"/>
          <a:stretch>
            <a:fillRect/>
          </a:stretch>
        </p:blipFill>
        <p:spPr>
          <a:xfrm>
            <a:off x="8186183" y="3047997"/>
            <a:ext cx="2900917" cy="2101673"/>
          </a:xfrm>
          <a:prstGeom prst="rect">
            <a:avLst/>
          </a:prstGeom>
        </p:spPr>
      </p:pic>
      <p:pic>
        <p:nvPicPr>
          <p:cNvPr id="22" name="図 21">
            <a:extLst>
              <a:ext uri="{FF2B5EF4-FFF2-40B4-BE49-F238E27FC236}">
                <a16:creationId xmlns:a16="http://schemas.microsoft.com/office/drawing/2014/main" id="{A6244198-2239-486E-80C2-F8BFD30747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91" y="3057936"/>
            <a:ext cx="3460872" cy="2091736"/>
          </a:xfrm>
          <a:prstGeom prst="rect">
            <a:avLst/>
          </a:prstGeom>
          <a:ln>
            <a:solidFill>
              <a:schemeClr val="tx1"/>
            </a:solidFill>
          </a:ln>
        </p:spPr>
      </p:pic>
    </p:spTree>
    <p:extLst>
      <p:ext uri="{BB962C8B-B14F-4D97-AF65-F5344CB8AC3E}">
        <p14:creationId xmlns:p14="http://schemas.microsoft.com/office/powerpoint/2010/main" val="844471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D19028D-ED8B-44FA-9CB0-67EFCAA5241E}"/>
              </a:ext>
            </a:extLst>
          </p:cNvPr>
          <p:cNvSpPr>
            <a:spLocks noGrp="1"/>
          </p:cNvSpPr>
          <p:nvPr>
            <p:ph type="sldNum" sz="quarter" idx="12"/>
          </p:nvPr>
        </p:nvSpPr>
        <p:spPr/>
        <p:txBody>
          <a:bodyPr/>
          <a:lstStyle/>
          <a:p>
            <a:fld id="{B3691BCB-4059-41CC-B14D-F86F2FE9ADC5}" type="slidenum">
              <a:rPr kumimoji="1" lang="ja-JP" altLang="en-US" smtClean="0"/>
              <a:t>4</a:t>
            </a:fld>
            <a:endParaRPr kumimoji="1" lang="ja-JP" altLang="en-US"/>
          </a:p>
        </p:txBody>
      </p:sp>
      <p:sp>
        <p:nvSpPr>
          <p:cNvPr id="5" name="タイトル 1">
            <a:extLst>
              <a:ext uri="{FF2B5EF4-FFF2-40B4-BE49-F238E27FC236}">
                <a16:creationId xmlns:a16="http://schemas.microsoft.com/office/drawing/2014/main" id="{10FEBD07-6D19-44FC-BB19-CA139D7EED5E}"/>
              </a:ext>
            </a:extLst>
          </p:cNvPr>
          <p:cNvSpPr>
            <a:spLocks noGrp="1"/>
          </p:cNvSpPr>
          <p:nvPr>
            <p:ph type="title"/>
          </p:nvPr>
        </p:nvSpPr>
        <p:spPr>
          <a:xfrm>
            <a:off x="0" y="12123"/>
            <a:ext cx="10058400" cy="677834"/>
          </a:xfrm>
        </p:spPr>
        <p:txBody>
          <a:bodyPr/>
          <a:lstStyle/>
          <a:p>
            <a:r>
              <a:rPr kumimoji="1" lang="ja-JP" altLang="en-US" b="1" dirty="0"/>
              <a:t>ゲームの流れ</a:t>
            </a:r>
          </a:p>
        </p:txBody>
      </p:sp>
      <p:pic>
        <p:nvPicPr>
          <p:cNvPr id="7" name="図 6" descr="文字の書かれた紙&#10;&#10;自動的に生成された説明">
            <a:extLst>
              <a:ext uri="{FF2B5EF4-FFF2-40B4-BE49-F238E27FC236}">
                <a16:creationId xmlns:a16="http://schemas.microsoft.com/office/drawing/2014/main" id="{38C6A8C2-4D6B-4C9A-8485-9E96BBA73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6631" y="689957"/>
            <a:ext cx="7474756" cy="5606067"/>
          </a:xfrm>
          <a:prstGeom prst="rect">
            <a:avLst/>
          </a:prstGeom>
        </p:spPr>
      </p:pic>
      <p:sp>
        <p:nvSpPr>
          <p:cNvPr id="15" name="フローチャート: 抜出し 14">
            <a:extLst>
              <a:ext uri="{FF2B5EF4-FFF2-40B4-BE49-F238E27FC236}">
                <a16:creationId xmlns:a16="http://schemas.microsoft.com/office/drawing/2014/main" id="{2801141C-F331-40F0-AF71-D2D3EE4ED7CE}"/>
              </a:ext>
            </a:extLst>
          </p:cNvPr>
          <p:cNvSpPr/>
          <p:nvPr/>
        </p:nvSpPr>
        <p:spPr>
          <a:xfrm rot="3623753">
            <a:off x="4308475" y="1923818"/>
            <a:ext cx="698500" cy="1155700"/>
          </a:xfrm>
          <a:prstGeom prst="flowChartExtra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0B651FC8-708B-4CFF-977B-8141F5617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672435"/>
            <a:ext cx="4454525" cy="2756565"/>
          </a:xfrm>
          <a:prstGeom prst="rect">
            <a:avLst/>
          </a:prstGeom>
          <a:ln>
            <a:solidFill>
              <a:schemeClr val="tx1"/>
            </a:solidFill>
          </a:ln>
        </p:spPr>
      </p:pic>
      <p:cxnSp>
        <p:nvCxnSpPr>
          <p:cNvPr id="17" name="直線コネクタ 16">
            <a:extLst>
              <a:ext uri="{FF2B5EF4-FFF2-40B4-BE49-F238E27FC236}">
                <a16:creationId xmlns:a16="http://schemas.microsoft.com/office/drawing/2014/main" id="{645493F3-1231-42F7-B103-03EAD57E0322}"/>
              </a:ext>
            </a:extLst>
          </p:cNvPr>
          <p:cNvCxnSpPr>
            <a:cxnSpLocks/>
          </p:cNvCxnSpPr>
          <p:nvPr/>
        </p:nvCxnSpPr>
        <p:spPr>
          <a:xfrm>
            <a:off x="473788" y="3201177"/>
            <a:ext cx="2975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93E78F4-0458-4034-A958-F501FDCF264F}"/>
              </a:ext>
            </a:extLst>
          </p:cNvPr>
          <p:cNvCxnSpPr>
            <a:cxnSpLocks/>
          </p:cNvCxnSpPr>
          <p:nvPr/>
        </p:nvCxnSpPr>
        <p:spPr>
          <a:xfrm>
            <a:off x="1024294" y="3201954"/>
            <a:ext cx="2975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A0863B2-CC92-46FB-9AE8-F8E94C18CE88}"/>
              </a:ext>
            </a:extLst>
          </p:cNvPr>
          <p:cNvCxnSpPr>
            <a:cxnSpLocks/>
          </p:cNvCxnSpPr>
          <p:nvPr/>
        </p:nvCxnSpPr>
        <p:spPr>
          <a:xfrm>
            <a:off x="1469053" y="3201177"/>
            <a:ext cx="2975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80D3BA2E-D033-423A-9C41-BB9A49577EE9}"/>
              </a:ext>
            </a:extLst>
          </p:cNvPr>
          <p:cNvCxnSpPr>
            <a:cxnSpLocks/>
          </p:cNvCxnSpPr>
          <p:nvPr/>
        </p:nvCxnSpPr>
        <p:spPr>
          <a:xfrm>
            <a:off x="2868645" y="3267269"/>
            <a:ext cx="2975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C51E0F62-8D58-450A-9383-45552F4F3616}"/>
              </a:ext>
            </a:extLst>
          </p:cNvPr>
          <p:cNvCxnSpPr>
            <a:cxnSpLocks/>
          </p:cNvCxnSpPr>
          <p:nvPr/>
        </p:nvCxnSpPr>
        <p:spPr>
          <a:xfrm>
            <a:off x="3350727" y="3247052"/>
            <a:ext cx="2975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19C1B42-DFD1-4980-AB14-49C6B2E66D94}"/>
              </a:ext>
            </a:extLst>
          </p:cNvPr>
          <p:cNvCxnSpPr>
            <a:cxnSpLocks/>
          </p:cNvCxnSpPr>
          <p:nvPr/>
        </p:nvCxnSpPr>
        <p:spPr>
          <a:xfrm>
            <a:off x="3834004" y="3275043"/>
            <a:ext cx="2975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吹き出し: 角を丸めた四角形 23">
            <a:extLst>
              <a:ext uri="{FF2B5EF4-FFF2-40B4-BE49-F238E27FC236}">
                <a16:creationId xmlns:a16="http://schemas.microsoft.com/office/drawing/2014/main" id="{6CA0E1AF-1A4F-4454-87B1-5DE6BA4A0929}"/>
              </a:ext>
            </a:extLst>
          </p:cNvPr>
          <p:cNvSpPr/>
          <p:nvPr/>
        </p:nvSpPr>
        <p:spPr>
          <a:xfrm>
            <a:off x="9242" y="3775523"/>
            <a:ext cx="1153279" cy="864211"/>
          </a:xfrm>
          <a:prstGeom prst="wedgeRoundRectCallout">
            <a:avLst>
              <a:gd name="adj1" fmla="val -2461"/>
              <a:gd name="adj2" fmla="val -10137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合計</a:t>
            </a:r>
          </a:p>
        </p:txBody>
      </p:sp>
      <p:sp>
        <p:nvSpPr>
          <p:cNvPr id="25" name="吹き出し: 角を丸めた四角形 24">
            <a:extLst>
              <a:ext uri="{FF2B5EF4-FFF2-40B4-BE49-F238E27FC236}">
                <a16:creationId xmlns:a16="http://schemas.microsoft.com/office/drawing/2014/main" id="{6AACF669-9480-445C-BF32-CB45FE48CFED}"/>
              </a:ext>
            </a:extLst>
          </p:cNvPr>
          <p:cNvSpPr/>
          <p:nvPr/>
        </p:nvSpPr>
        <p:spPr>
          <a:xfrm>
            <a:off x="2557012" y="3775522"/>
            <a:ext cx="1153279" cy="864211"/>
          </a:xfrm>
          <a:prstGeom prst="wedgeRoundRectCallout">
            <a:avLst>
              <a:gd name="adj1" fmla="val -114623"/>
              <a:gd name="adj2" fmla="val -10911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Doing</a:t>
            </a:r>
            <a:endParaRPr kumimoji="1" lang="ja-JP" altLang="en-US" sz="2400" dirty="0">
              <a:solidFill>
                <a:schemeClr val="tx1"/>
              </a:solidFill>
            </a:endParaRPr>
          </a:p>
        </p:txBody>
      </p:sp>
      <p:sp>
        <p:nvSpPr>
          <p:cNvPr id="26" name="吹き出し: 角を丸めた四角形 25">
            <a:extLst>
              <a:ext uri="{FF2B5EF4-FFF2-40B4-BE49-F238E27FC236}">
                <a16:creationId xmlns:a16="http://schemas.microsoft.com/office/drawing/2014/main" id="{63311AD0-0C50-4E07-81A6-450C1ABE4D37}"/>
              </a:ext>
            </a:extLst>
          </p:cNvPr>
          <p:cNvSpPr/>
          <p:nvPr/>
        </p:nvSpPr>
        <p:spPr>
          <a:xfrm>
            <a:off x="1197965" y="3775523"/>
            <a:ext cx="1153279" cy="864211"/>
          </a:xfrm>
          <a:prstGeom prst="wedgeRoundRectCallout">
            <a:avLst>
              <a:gd name="adj1" fmla="val -51773"/>
              <a:gd name="adj2" fmla="val -10911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Ready</a:t>
            </a:r>
            <a:endParaRPr kumimoji="1" lang="ja-JP" altLang="en-US" sz="2400" dirty="0">
              <a:solidFill>
                <a:schemeClr val="tx1"/>
              </a:solidFill>
            </a:endParaRPr>
          </a:p>
        </p:txBody>
      </p:sp>
      <p:pic>
        <p:nvPicPr>
          <p:cNvPr id="28" name="図 27" descr="テキスト が含まれている画像&#10;&#10;自動的に生成された説明">
            <a:extLst>
              <a:ext uri="{FF2B5EF4-FFF2-40B4-BE49-F238E27FC236}">
                <a16:creationId xmlns:a16="http://schemas.microsoft.com/office/drawing/2014/main" id="{D4D8C2D8-B987-4D2C-AC90-3351228272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6634" y="689959"/>
            <a:ext cx="7474753" cy="5606065"/>
          </a:xfrm>
          <a:prstGeom prst="rect">
            <a:avLst/>
          </a:prstGeom>
        </p:spPr>
      </p:pic>
      <p:sp>
        <p:nvSpPr>
          <p:cNvPr id="31" name="フローチャート: 抜出し 30">
            <a:extLst>
              <a:ext uri="{FF2B5EF4-FFF2-40B4-BE49-F238E27FC236}">
                <a16:creationId xmlns:a16="http://schemas.microsoft.com/office/drawing/2014/main" id="{DA90FD8F-54BE-45D7-8134-BC0FA323A105}"/>
              </a:ext>
            </a:extLst>
          </p:cNvPr>
          <p:cNvSpPr/>
          <p:nvPr/>
        </p:nvSpPr>
        <p:spPr>
          <a:xfrm rot="2404774">
            <a:off x="6315835" y="2203071"/>
            <a:ext cx="698500" cy="3365975"/>
          </a:xfrm>
          <a:prstGeom prst="flowChartExtra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73C6F587-FBCC-49B6-974C-5C5CFDE606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0" y="3671500"/>
            <a:ext cx="6139088" cy="2496541"/>
          </a:xfrm>
          <a:prstGeom prst="rect">
            <a:avLst/>
          </a:prstGeom>
        </p:spPr>
      </p:pic>
      <p:sp>
        <p:nvSpPr>
          <p:cNvPr id="34" name="フローチャート: 抜出し 33">
            <a:extLst>
              <a:ext uri="{FF2B5EF4-FFF2-40B4-BE49-F238E27FC236}">
                <a16:creationId xmlns:a16="http://schemas.microsoft.com/office/drawing/2014/main" id="{A26409E2-42AD-4AC9-BE10-5519EF9F59B8}"/>
              </a:ext>
            </a:extLst>
          </p:cNvPr>
          <p:cNvSpPr/>
          <p:nvPr/>
        </p:nvSpPr>
        <p:spPr>
          <a:xfrm rot="5576260">
            <a:off x="5531704" y="1065331"/>
            <a:ext cx="698500" cy="5084394"/>
          </a:xfrm>
          <a:prstGeom prst="flowChartExtra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1CA4B239-5FF7-4AD1-B560-7A694E880E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614" y="689957"/>
            <a:ext cx="4262943" cy="3489042"/>
          </a:xfrm>
          <a:prstGeom prst="rect">
            <a:avLst/>
          </a:prstGeom>
        </p:spPr>
      </p:pic>
      <p:pic>
        <p:nvPicPr>
          <p:cNvPr id="36" name="図 35">
            <a:extLst>
              <a:ext uri="{FF2B5EF4-FFF2-40B4-BE49-F238E27FC236}">
                <a16:creationId xmlns:a16="http://schemas.microsoft.com/office/drawing/2014/main" id="{D24FB346-D353-45DB-AAC3-0CC5141265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9412" y="4291248"/>
            <a:ext cx="2896881" cy="1750862"/>
          </a:xfrm>
          <a:prstGeom prst="rect">
            <a:avLst/>
          </a:prstGeom>
          <a:ln>
            <a:solidFill>
              <a:schemeClr val="tx1"/>
            </a:solidFill>
          </a:ln>
        </p:spPr>
      </p:pic>
    </p:spTree>
    <p:extLst>
      <p:ext uri="{BB962C8B-B14F-4D97-AF65-F5344CB8AC3E}">
        <p14:creationId xmlns:p14="http://schemas.microsoft.com/office/powerpoint/2010/main" val="276011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par>
                                <p:cTn id="19" presetID="53" presetClass="entr" presetSubtype="16"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par>
                                <p:cTn id="34" presetID="53" presetClass="entr" presetSubtype="16"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p:cTn id="36" dur="500" fill="hold"/>
                                        <p:tgtEl>
                                          <p:spTgt spid="22"/>
                                        </p:tgtEl>
                                        <p:attrNameLst>
                                          <p:attrName>ppt_w</p:attrName>
                                        </p:attrNameLst>
                                      </p:cBhvr>
                                      <p:tavLst>
                                        <p:tav tm="0">
                                          <p:val>
                                            <p:fltVal val="0"/>
                                          </p:val>
                                        </p:tav>
                                        <p:tav tm="100000">
                                          <p:val>
                                            <p:strVal val="#ppt_w"/>
                                          </p:val>
                                        </p:tav>
                                      </p:tavLst>
                                    </p:anim>
                                    <p:anim calcmode="lin" valueType="num">
                                      <p:cBhvr>
                                        <p:cTn id="37" dur="500" fill="hold"/>
                                        <p:tgtEl>
                                          <p:spTgt spid="22"/>
                                        </p:tgtEl>
                                        <p:attrNameLst>
                                          <p:attrName>ppt_h</p:attrName>
                                        </p:attrNameLst>
                                      </p:cBhvr>
                                      <p:tavLst>
                                        <p:tav tm="0">
                                          <p:val>
                                            <p:fltVal val="0"/>
                                          </p:val>
                                        </p:tav>
                                        <p:tav tm="100000">
                                          <p:val>
                                            <p:strVal val="#ppt_h"/>
                                          </p:val>
                                        </p:tav>
                                      </p:tavLst>
                                    </p:anim>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fltVal val="0"/>
                                          </p:val>
                                        </p:tav>
                                        <p:tav tm="100000">
                                          <p:val>
                                            <p:strVal val="#ppt_h"/>
                                          </p:val>
                                        </p:tav>
                                      </p:tavLst>
                                    </p:anim>
                                    <p:animEffect transition="in" filter="fade">
                                      <p:cBhvr>
                                        <p:cTn id="48" dur="500"/>
                                        <p:tgtEl>
                                          <p:spTgt spid="20"/>
                                        </p:tgtEl>
                                      </p:cBhvr>
                                    </p:animEffect>
                                  </p:childTnLst>
                                </p:cTn>
                              </p:par>
                              <p:par>
                                <p:cTn id="49" presetID="53" presetClass="entr" presetSubtype="16"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7"/>
                                        </p:tgtEl>
                                      </p:cBhvr>
                                    </p:animEffect>
                                    <p:set>
                                      <p:cBhvr>
                                        <p:cTn id="64" dur="1" fill="hold">
                                          <p:stCondLst>
                                            <p:cond delay="499"/>
                                          </p:stCondLst>
                                        </p:cTn>
                                        <p:tgtEl>
                                          <p:spTgt spid="17"/>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9"/>
                                        </p:tgtEl>
                                      </p:cBhvr>
                                    </p:animEffect>
                                    <p:set>
                                      <p:cBhvr>
                                        <p:cTn id="67" dur="1" fill="hold">
                                          <p:stCondLst>
                                            <p:cond delay="499"/>
                                          </p:stCondLst>
                                        </p:cTn>
                                        <p:tgtEl>
                                          <p:spTgt spid="1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0"/>
                                        </p:tgtEl>
                                      </p:cBhvr>
                                    </p:animEffect>
                                    <p:set>
                                      <p:cBhvr>
                                        <p:cTn id="70" dur="1" fill="hold">
                                          <p:stCondLst>
                                            <p:cond delay="499"/>
                                          </p:stCondLst>
                                        </p:cTn>
                                        <p:tgtEl>
                                          <p:spTgt spid="2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21"/>
                                        </p:tgtEl>
                                      </p:cBhvr>
                                    </p:animEffect>
                                    <p:set>
                                      <p:cBhvr>
                                        <p:cTn id="73" dur="1" fill="hold">
                                          <p:stCondLst>
                                            <p:cond delay="499"/>
                                          </p:stCondLst>
                                        </p:cTn>
                                        <p:tgtEl>
                                          <p:spTgt spid="21"/>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22"/>
                                        </p:tgtEl>
                                      </p:cBhvr>
                                    </p:animEffect>
                                    <p:set>
                                      <p:cBhvr>
                                        <p:cTn id="76" dur="1" fill="hold">
                                          <p:stCondLst>
                                            <p:cond delay="499"/>
                                          </p:stCondLst>
                                        </p:cTn>
                                        <p:tgtEl>
                                          <p:spTgt spid="22"/>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3"/>
                                        </p:tgtEl>
                                      </p:cBhvr>
                                    </p:animEffect>
                                    <p:set>
                                      <p:cBhvr>
                                        <p:cTn id="79" dur="1" fill="hold">
                                          <p:stCondLst>
                                            <p:cond delay="499"/>
                                          </p:stCondLst>
                                        </p:cTn>
                                        <p:tgtEl>
                                          <p:spTgt spid="23"/>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4"/>
                                        </p:tgtEl>
                                      </p:cBhvr>
                                    </p:animEffect>
                                    <p:set>
                                      <p:cBhvr>
                                        <p:cTn id="82" dur="1" fill="hold">
                                          <p:stCondLst>
                                            <p:cond delay="499"/>
                                          </p:stCondLst>
                                        </p:cTn>
                                        <p:tgtEl>
                                          <p:spTgt spid="2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6"/>
                                        </p:tgtEl>
                                      </p:cBhvr>
                                    </p:animEffect>
                                    <p:set>
                                      <p:cBhvr>
                                        <p:cTn id="85" dur="1" fill="hold">
                                          <p:stCondLst>
                                            <p:cond delay="499"/>
                                          </p:stCondLst>
                                        </p:cTn>
                                        <p:tgtEl>
                                          <p:spTgt spid="26"/>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25"/>
                                        </p:tgtEl>
                                      </p:cBhvr>
                                    </p:animEffect>
                                    <p:set>
                                      <p:cBhvr>
                                        <p:cTn id="88" dur="1" fill="hold">
                                          <p:stCondLst>
                                            <p:cond delay="499"/>
                                          </p:stCondLst>
                                        </p:cTn>
                                        <p:tgtEl>
                                          <p:spTgt spid="25"/>
                                        </p:tgtEl>
                                        <p:attrNameLst>
                                          <p:attrName>style.visibility</p:attrName>
                                        </p:attrNameLst>
                                      </p:cBhvr>
                                      <p:to>
                                        <p:strVal val="hidden"/>
                                      </p:to>
                                    </p:set>
                                  </p:childTnLst>
                                </p:cTn>
                              </p:par>
                            </p:childTnLst>
                          </p:cTn>
                        </p:par>
                        <p:par>
                          <p:cTn id="89" fill="hold">
                            <p:stCondLst>
                              <p:cond delay="500"/>
                            </p:stCondLst>
                            <p:childTnLst>
                              <p:par>
                                <p:cTn id="90" presetID="10" presetClass="exit" presetSubtype="0" fill="hold" nodeType="afterEffect">
                                  <p:stCondLst>
                                    <p:cond delay="0"/>
                                  </p:stCondLst>
                                  <p:childTnLst>
                                    <p:animEffect transition="out" filter="fade">
                                      <p:cBhvr>
                                        <p:cTn id="91" dur="500"/>
                                        <p:tgtEl>
                                          <p:spTgt spid="14"/>
                                        </p:tgtEl>
                                      </p:cBhvr>
                                    </p:animEffect>
                                    <p:set>
                                      <p:cBhvr>
                                        <p:cTn id="92" dur="1" fill="hold">
                                          <p:stCondLst>
                                            <p:cond delay="499"/>
                                          </p:stCondLst>
                                        </p:cTn>
                                        <p:tgtEl>
                                          <p:spTgt spid="14"/>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grpId="1" nodeType="clickEffect">
                                  <p:stCondLst>
                                    <p:cond delay="0"/>
                                  </p:stCondLst>
                                  <p:childTnLst>
                                    <p:animEffect transition="out" filter="fade">
                                      <p:cBhvr>
                                        <p:cTn id="110" dur="500"/>
                                        <p:tgtEl>
                                          <p:spTgt spid="31"/>
                                        </p:tgtEl>
                                      </p:cBhvr>
                                    </p:animEffect>
                                    <p:set>
                                      <p:cBhvr>
                                        <p:cTn id="111" dur="1" fill="hold">
                                          <p:stCondLst>
                                            <p:cond delay="499"/>
                                          </p:stCondLst>
                                        </p:cTn>
                                        <p:tgtEl>
                                          <p:spTgt spid="31"/>
                                        </p:tgtEl>
                                        <p:attrNameLst>
                                          <p:attrName>style.visibility</p:attrName>
                                        </p:attrNameLst>
                                      </p:cBhvr>
                                      <p:to>
                                        <p:strVal val="hidden"/>
                                      </p:to>
                                    </p:set>
                                  </p:childTnLst>
                                </p:cTn>
                              </p:par>
                            </p:childTnLst>
                          </p:cTn>
                        </p:par>
                        <p:par>
                          <p:cTn id="112" fill="hold">
                            <p:stCondLst>
                              <p:cond delay="500"/>
                            </p:stCondLst>
                            <p:childTnLst>
                              <p:par>
                                <p:cTn id="113" presetID="10" presetClass="exit" presetSubtype="0" fill="hold" nodeType="afterEffect">
                                  <p:stCondLst>
                                    <p:cond delay="0"/>
                                  </p:stCondLst>
                                  <p:childTnLst>
                                    <p:animEffect transition="out" filter="fade">
                                      <p:cBhvr>
                                        <p:cTn id="114" dur="500"/>
                                        <p:tgtEl>
                                          <p:spTgt spid="30"/>
                                        </p:tgtEl>
                                      </p:cBhvr>
                                    </p:animEffect>
                                    <p:set>
                                      <p:cBhvr>
                                        <p:cTn id="115" dur="1" fill="hold">
                                          <p:stCondLst>
                                            <p:cond delay="499"/>
                                          </p:stCondLst>
                                        </p:cTn>
                                        <p:tgtEl>
                                          <p:spTgt spid="30"/>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33"/>
                                        </p:tgtEl>
                                        <p:attrNameLst>
                                          <p:attrName>style.visibility</p:attrName>
                                        </p:attrNameLst>
                                      </p:cBhvr>
                                      <p:to>
                                        <p:strVal val="visible"/>
                                      </p:to>
                                    </p:set>
                                    <p:animEffect transition="in" filter="fade">
                                      <p:cBhvr>
                                        <p:cTn id="120" dur="500"/>
                                        <p:tgtEl>
                                          <p:spTgt spid="33"/>
                                        </p:tgtEl>
                                      </p:cBhvr>
                                    </p:animEffect>
                                  </p:childTnLst>
                                </p:cTn>
                              </p:par>
                            </p:childTnLst>
                          </p:cTn>
                        </p:par>
                        <p:par>
                          <p:cTn id="121" fill="hold">
                            <p:stCondLst>
                              <p:cond delay="500"/>
                            </p:stCondLst>
                            <p:childTnLst>
                              <p:par>
                                <p:cTn id="122" presetID="10" presetClass="entr" presetSubtype="0" fill="hold" grpId="0" nodeType="afterEffect">
                                  <p:stCondLst>
                                    <p:cond delay="0"/>
                                  </p:stCondLst>
                                  <p:childTnLst>
                                    <p:set>
                                      <p:cBhvr>
                                        <p:cTn id="123" dur="1" fill="hold">
                                          <p:stCondLst>
                                            <p:cond delay="0"/>
                                          </p:stCondLst>
                                        </p:cTn>
                                        <p:tgtEl>
                                          <p:spTgt spid="34"/>
                                        </p:tgtEl>
                                        <p:attrNameLst>
                                          <p:attrName>style.visibility</p:attrName>
                                        </p:attrNameLst>
                                      </p:cBhvr>
                                      <p:to>
                                        <p:strVal val="visible"/>
                                      </p:to>
                                    </p:set>
                                    <p:animEffect transition="in" filter="fade">
                                      <p:cBhvr>
                                        <p:cTn id="124" dur="500"/>
                                        <p:tgtEl>
                                          <p:spTgt spid="34"/>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fade">
                                      <p:cBhvr>
                                        <p:cTn id="12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4" grpId="0" animBg="1"/>
      <p:bldP spid="24" grpId="1" animBg="1"/>
      <p:bldP spid="25" grpId="0" animBg="1"/>
      <p:bldP spid="25" grpId="1" animBg="1"/>
      <p:bldP spid="26" grpId="0" animBg="1"/>
      <p:bldP spid="26" grpId="1" animBg="1"/>
      <p:bldP spid="31" grpId="0" animBg="1"/>
      <p:bldP spid="31" grpId="1"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5F6A4F-24D5-442E-9508-F6435DCA1BCA}"/>
              </a:ext>
            </a:extLst>
          </p:cNvPr>
          <p:cNvSpPr>
            <a:spLocks noGrp="1"/>
          </p:cNvSpPr>
          <p:nvPr>
            <p:ph type="title"/>
          </p:nvPr>
        </p:nvSpPr>
        <p:spPr/>
        <p:txBody>
          <a:bodyPr/>
          <a:lstStyle/>
          <a:p>
            <a:r>
              <a:rPr kumimoji="1" lang="ja-JP" altLang="en-US" b="1" dirty="0"/>
              <a:t>ゲームの流れ</a:t>
            </a:r>
          </a:p>
        </p:txBody>
      </p:sp>
      <p:sp>
        <p:nvSpPr>
          <p:cNvPr id="3" name="コンテンツ プレースホルダー 2">
            <a:extLst>
              <a:ext uri="{FF2B5EF4-FFF2-40B4-BE49-F238E27FC236}">
                <a16:creationId xmlns:a16="http://schemas.microsoft.com/office/drawing/2014/main" id="{F5C9513A-DC20-4754-A400-0891D1B1EC18}"/>
              </a:ext>
            </a:extLst>
          </p:cNvPr>
          <p:cNvSpPr>
            <a:spLocks noGrp="1"/>
          </p:cNvSpPr>
          <p:nvPr>
            <p:ph idx="1"/>
          </p:nvPr>
        </p:nvSpPr>
        <p:spPr>
          <a:xfrm>
            <a:off x="0" y="689957"/>
            <a:ext cx="12192000" cy="5630632"/>
          </a:xfrm>
        </p:spPr>
        <p:txBody>
          <a:bodyPr>
            <a:noAutofit/>
          </a:bodyPr>
          <a:lstStyle/>
          <a:p>
            <a:pPr marL="0" indent="0">
              <a:buNone/>
            </a:pPr>
            <a:r>
              <a:rPr lang="ja-JP" altLang="en-US" dirty="0"/>
              <a:t>カンバンボードの</a:t>
            </a:r>
            <a:r>
              <a:rPr lang="en-US" altLang="ja-JP" dirty="0" err="1"/>
              <a:t>ToDo</a:t>
            </a:r>
            <a:r>
              <a:rPr lang="ja-JP" altLang="en-US" dirty="0"/>
              <a:t>にすべてのストーリカードを置く．</a:t>
            </a:r>
            <a:endParaRPr lang="en-US" altLang="ja-JP" dirty="0"/>
          </a:p>
          <a:p>
            <a:pPr marL="0" indent="0">
              <a:buNone/>
            </a:pPr>
            <a:r>
              <a:rPr lang="ja-JP" altLang="en-US" dirty="0"/>
              <a:t>ストーリーカードには各エリアで減らすべきタスク工数が設定されており，この数字が</a:t>
            </a:r>
            <a:r>
              <a:rPr lang="en-US" altLang="ja-JP" dirty="0"/>
              <a:t>0</a:t>
            </a:r>
            <a:r>
              <a:rPr lang="ja-JP" altLang="en-US" dirty="0"/>
              <a:t>になったとき次のエリアへ移動させる．</a:t>
            </a:r>
            <a:endParaRPr lang="en-US" altLang="ja-JP" dirty="0"/>
          </a:p>
          <a:p>
            <a:pPr marL="0" indent="0">
              <a:buNone/>
            </a:pPr>
            <a:r>
              <a:rPr lang="ja-JP" altLang="en-US" dirty="0"/>
              <a:t>タスク工数は自分の手番の時にサイコロ</a:t>
            </a:r>
            <a:r>
              <a:rPr lang="ja-JP" altLang="en-US" dirty="0">
                <a:solidFill>
                  <a:schemeClr val="tx1">
                    <a:lumMod val="95000"/>
                    <a:lumOff val="5000"/>
                  </a:schemeClr>
                </a:solidFill>
              </a:rPr>
              <a:t>を振り出目の数だけ減らすことができる．</a:t>
            </a:r>
            <a:endParaRPr lang="en-US" altLang="ja-JP" dirty="0">
              <a:solidFill>
                <a:schemeClr val="tx1">
                  <a:lumMod val="95000"/>
                  <a:lumOff val="5000"/>
                </a:schemeClr>
              </a:solidFill>
            </a:endParaRPr>
          </a:p>
          <a:p>
            <a:pPr marL="0" indent="0">
              <a:buNone/>
            </a:pPr>
            <a:r>
              <a:rPr lang="ja-JP" altLang="en-US" dirty="0">
                <a:solidFill>
                  <a:schemeClr val="tx1">
                    <a:lumMod val="95000"/>
                    <a:lumOff val="5000"/>
                  </a:schemeClr>
                </a:solidFill>
              </a:rPr>
              <a:t>参加者の手番が</a:t>
            </a:r>
            <a:r>
              <a:rPr lang="en-US" altLang="ja-JP" dirty="0">
                <a:solidFill>
                  <a:schemeClr val="tx1">
                    <a:lumMod val="95000"/>
                    <a:lumOff val="5000"/>
                  </a:schemeClr>
                </a:solidFill>
              </a:rPr>
              <a:t>1</a:t>
            </a:r>
            <a:r>
              <a:rPr lang="ja-JP" altLang="en-US" dirty="0">
                <a:solidFill>
                  <a:schemeClr val="tx1">
                    <a:lumMod val="95000"/>
                    <a:lumOff val="5000"/>
                  </a:schemeClr>
                </a:solidFill>
              </a:rPr>
              <a:t>週することを</a:t>
            </a:r>
            <a:r>
              <a:rPr lang="en-US" altLang="ja-JP" dirty="0">
                <a:solidFill>
                  <a:schemeClr val="tx1">
                    <a:lumMod val="95000"/>
                    <a:lumOff val="5000"/>
                  </a:schemeClr>
                </a:solidFill>
              </a:rPr>
              <a:t>1</a:t>
            </a:r>
            <a:r>
              <a:rPr lang="ja-JP" altLang="en-US" dirty="0">
                <a:solidFill>
                  <a:schemeClr val="tx1">
                    <a:lumMod val="95000"/>
                    <a:lumOff val="5000"/>
                  </a:schemeClr>
                </a:solidFill>
              </a:rPr>
              <a:t>ラウンドとし，</a:t>
            </a:r>
            <a:r>
              <a:rPr lang="en-US" altLang="ja-JP" dirty="0">
                <a:solidFill>
                  <a:schemeClr val="tx1">
                    <a:lumMod val="95000"/>
                    <a:lumOff val="5000"/>
                  </a:schemeClr>
                </a:solidFill>
              </a:rPr>
              <a:t>12</a:t>
            </a:r>
            <a:r>
              <a:rPr lang="ja-JP" altLang="en-US" dirty="0">
                <a:solidFill>
                  <a:schemeClr val="tx1">
                    <a:lumMod val="95000"/>
                    <a:lumOff val="5000"/>
                  </a:schemeClr>
                </a:solidFill>
              </a:rPr>
              <a:t>ラウンド終了までに全てのストーリカードを</a:t>
            </a:r>
            <a:r>
              <a:rPr lang="en-US" altLang="ja-JP" dirty="0">
                <a:solidFill>
                  <a:schemeClr val="tx1">
                    <a:lumMod val="95000"/>
                    <a:lumOff val="5000"/>
                  </a:schemeClr>
                </a:solidFill>
              </a:rPr>
              <a:t>Done</a:t>
            </a:r>
            <a:r>
              <a:rPr lang="ja-JP" altLang="en-US" dirty="0">
                <a:solidFill>
                  <a:schemeClr val="tx1">
                    <a:lumMod val="95000"/>
                    <a:lumOff val="5000"/>
                  </a:schemeClr>
                </a:solidFill>
              </a:rPr>
              <a:t>に移動させることがこのゲームの目的となる．</a:t>
            </a:r>
            <a:endParaRPr lang="en-US" altLang="ja-JP" dirty="0">
              <a:solidFill>
                <a:schemeClr val="tx1">
                  <a:lumMod val="95000"/>
                  <a:lumOff val="5000"/>
                </a:schemeClr>
              </a:solidFill>
            </a:endParaRPr>
          </a:p>
          <a:p>
            <a:pPr marL="0" indent="0">
              <a:buNone/>
            </a:pPr>
            <a:r>
              <a:rPr lang="ja-JP" altLang="en-US" dirty="0">
                <a:solidFill>
                  <a:schemeClr val="tx1">
                    <a:lumMod val="95000"/>
                    <a:lumOff val="5000"/>
                  </a:schemeClr>
                </a:solidFill>
              </a:rPr>
              <a:t>ゲーム中にチャンスカードを引くことで様々なイベントが発生する．</a:t>
            </a:r>
            <a:endParaRPr lang="en-US" altLang="ja-JP" dirty="0">
              <a:solidFill>
                <a:schemeClr val="tx1">
                  <a:lumMod val="95000"/>
                  <a:lumOff val="5000"/>
                </a:schemeClr>
              </a:solidFill>
            </a:endParaRPr>
          </a:p>
          <a:p>
            <a:pPr>
              <a:buClrTx/>
              <a:buFont typeface="Wingdings" panose="05000000000000000000" pitchFamily="2" charset="2"/>
              <a:buChar char="l"/>
            </a:pPr>
            <a:r>
              <a:rPr lang="en-US" altLang="ja-JP" dirty="0">
                <a:solidFill>
                  <a:schemeClr val="tx1">
                    <a:lumMod val="95000"/>
                    <a:lumOff val="5000"/>
                  </a:schemeClr>
                </a:solidFill>
              </a:rPr>
              <a:t>Event</a:t>
            </a:r>
            <a:r>
              <a:rPr lang="ja-JP" altLang="en-US" dirty="0">
                <a:solidFill>
                  <a:schemeClr val="tx1">
                    <a:lumMod val="95000"/>
                    <a:lumOff val="5000"/>
                  </a:schemeClr>
                </a:solidFill>
              </a:rPr>
              <a:t>カードは引いたらカードに書かれているイベントに従う．</a:t>
            </a:r>
            <a:endParaRPr lang="en-US" altLang="ja-JP" dirty="0">
              <a:solidFill>
                <a:schemeClr val="tx1">
                  <a:lumMod val="95000"/>
                  <a:lumOff val="5000"/>
                </a:schemeClr>
              </a:solidFill>
            </a:endParaRPr>
          </a:p>
          <a:p>
            <a:pPr>
              <a:buClr>
                <a:schemeClr val="tx1"/>
              </a:buClr>
              <a:buFont typeface="Wingdings" panose="05000000000000000000" pitchFamily="2" charset="2"/>
              <a:buChar char="l"/>
            </a:pPr>
            <a:r>
              <a:rPr lang="en-US" altLang="ja-JP" dirty="0">
                <a:solidFill>
                  <a:schemeClr val="tx1">
                    <a:lumMod val="95000"/>
                    <a:lumOff val="5000"/>
                  </a:schemeClr>
                </a:solidFill>
              </a:rPr>
              <a:t>Problem</a:t>
            </a:r>
            <a:r>
              <a:rPr lang="ja-JP" altLang="en-US" dirty="0">
                <a:solidFill>
                  <a:schemeClr val="tx1">
                    <a:lumMod val="95000"/>
                    <a:lumOff val="5000"/>
                  </a:schemeClr>
                </a:solidFill>
              </a:rPr>
              <a:t>カードは引くとストーリーカードに引っ付ける．</a:t>
            </a:r>
            <a:r>
              <a:rPr lang="en-US" altLang="ja-JP" dirty="0">
                <a:solidFill>
                  <a:schemeClr val="tx1">
                    <a:lumMod val="95000"/>
                    <a:lumOff val="5000"/>
                  </a:schemeClr>
                </a:solidFill>
              </a:rPr>
              <a:t> Problem</a:t>
            </a:r>
            <a:r>
              <a:rPr lang="ja-JP" altLang="en-US" dirty="0">
                <a:solidFill>
                  <a:schemeClr val="tx1">
                    <a:lumMod val="95000"/>
                    <a:lumOff val="5000"/>
                  </a:schemeClr>
                </a:solidFill>
              </a:rPr>
              <a:t>がついているストーリーは次のエリアに進めなくなる．</a:t>
            </a:r>
            <a:endParaRPr lang="en-US" altLang="ja-JP" dirty="0">
              <a:solidFill>
                <a:schemeClr val="tx1">
                  <a:lumMod val="95000"/>
                  <a:lumOff val="5000"/>
                </a:schemeClr>
              </a:solidFill>
            </a:endParaRPr>
          </a:p>
          <a:p>
            <a:pPr>
              <a:buClr>
                <a:schemeClr val="tx1"/>
              </a:buClr>
              <a:buFont typeface="Wingdings" panose="05000000000000000000" pitchFamily="2" charset="2"/>
              <a:buChar char="l"/>
            </a:pPr>
            <a:r>
              <a:rPr lang="en-US" altLang="ja-JP" dirty="0">
                <a:solidFill>
                  <a:schemeClr val="tx1">
                    <a:lumMod val="95000"/>
                    <a:lumOff val="5000"/>
                  </a:schemeClr>
                </a:solidFill>
              </a:rPr>
              <a:t>Solution</a:t>
            </a:r>
            <a:r>
              <a:rPr lang="ja-JP" altLang="en-US" dirty="0">
                <a:solidFill>
                  <a:schemeClr val="tx1">
                    <a:lumMod val="95000"/>
                    <a:lumOff val="5000"/>
                  </a:schemeClr>
                </a:solidFill>
              </a:rPr>
              <a:t>は引くと手元に持っておき自分の手番で使い</a:t>
            </a:r>
            <a:r>
              <a:rPr lang="en-US" altLang="ja-JP" dirty="0">
                <a:solidFill>
                  <a:schemeClr val="tx1">
                    <a:lumMod val="95000"/>
                    <a:lumOff val="5000"/>
                  </a:schemeClr>
                </a:solidFill>
              </a:rPr>
              <a:t>Problem</a:t>
            </a:r>
            <a:r>
              <a:rPr lang="ja-JP" altLang="en-US" dirty="0">
                <a:solidFill>
                  <a:schemeClr val="tx1">
                    <a:lumMod val="95000"/>
                    <a:lumOff val="5000"/>
                  </a:schemeClr>
                </a:solidFill>
              </a:rPr>
              <a:t>の内容の解決策をチームメイトに披露することで問題を解決できる．</a:t>
            </a:r>
            <a:endParaRPr lang="en-US" altLang="ja-JP" dirty="0">
              <a:solidFill>
                <a:schemeClr val="tx1">
                  <a:lumMod val="95000"/>
                  <a:lumOff val="5000"/>
                </a:schemeClr>
              </a:solidFill>
            </a:endParaRPr>
          </a:p>
          <a:p>
            <a:pPr marL="0" indent="0">
              <a:buNone/>
            </a:pPr>
            <a:r>
              <a:rPr lang="ja-JP" altLang="en-US" dirty="0"/>
              <a:t>ゲーム終了後の振り返り用に進捗記録表を作成する．</a:t>
            </a:r>
            <a:endParaRPr kumimoji="1" lang="ja-JP" altLang="en-US" dirty="0"/>
          </a:p>
        </p:txBody>
      </p:sp>
      <p:sp>
        <p:nvSpPr>
          <p:cNvPr id="4" name="スライド番号プレースホルダー 3">
            <a:extLst>
              <a:ext uri="{FF2B5EF4-FFF2-40B4-BE49-F238E27FC236}">
                <a16:creationId xmlns:a16="http://schemas.microsoft.com/office/drawing/2014/main" id="{B316D46C-9C7C-4603-A98B-4DDC9E940F6B}"/>
              </a:ext>
            </a:extLst>
          </p:cNvPr>
          <p:cNvSpPr>
            <a:spLocks noGrp="1"/>
          </p:cNvSpPr>
          <p:nvPr>
            <p:ph type="sldNum" sz="quarter" idx="12"/>
          </p:nvPr>
        </p:nvSpPr>
        <p:spPr/>
        <p:txBody>
          <a:bodyPr/>
          <a:lstStyle/>
          <a:p>
            <a:fld id="{B3691BCB-4059-41CC-B14D-F86F2FE9ADC5}" type="slidenum">
              <a:rPr kumimoji="1" lang="ja-JP" altLang="en-US" smtClean="0"/>
              <a:t>5</a:t>
            </a:fld>
            <a:endParaRPr kumimoji="1" lang="ja-JP" altLang="en-US"/>
          </a:p>
        </p:txBody>
      </p:sp>
    </p:spTree>
    <p:extLst>
      <p:ext uri="{BB962C8B-B14F-4D97-AF65-F5344CB8AC3E}">
        <p14:creationId xmlns:p14="http://schemas.microsoft.com/office/powerpoint/2010/main" val="1663200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ABB958-07DC-400A-A187-736074D0FA43}"/>
              </a:ext>
            </a:extLst>
          </p:cNvPr>
          <p:cNvSpPr>
            <a:spLocks noGrp="1"/>
          </p:cNvSpPr>
          <p:nvPr>
            <p:ph type="title"/>
          </p:nvPr>
        </p:nvSpPr>
        <p:spPr>
          <a:xfrm>
            <a:off x="0" y="1"/>
            <a:ext cx="8911687" cy="673100"/>
          </a:xfrm>
        </p:spPr>
        <p:txBody>
          <a:bodyPr>
            <a:normAutofit/>
          </a:bodyPr>
          <a:lstStyle/>
          <a:p>
            <a:r>
              <a:rPr kumimoji="1" lang="ja-JP" altLang="en-US" b="1" dirty="0"/>
              <a:t>カンバンゲームの問題点</a:t>
            </a:r>
          </a:p>
        </p:txBody>
      </p:sp>
      <p:sp>
        <p:nvSpPr>
          <p:cNvPr id="4" name="スライド番号プレースホルダー 3">
            <a:extLst>
              <a:ext uri="{FF2B5EF4-FFF2-40B4-BE49-F238E27FC236}">
                <a16:creationId xmlns:a16="http://schemas.microsoft.com/office/drawing/2014/main" id="{B9A9841D-BFB6-48D0-AC9A-166D1C2058B1}"/>
              </a:ext>
            </a:extLst>
          </p:cNvPr>
          <p:cNvSpPr>
            <a:spLocks noGrp="1"/>
          </p:cNvSpPr>
          <p:nvPr>
            <p:ph type="sldNum" sz="quarter" idx="12"/>
          </p:nvPr>
        </p:nvSpPr>
        <p:spPr/>
        <p:txBody>
          <a:bodyPr/>
          <a:lstStyle/>
          <a:p>
            <a:fld id="{B3691BCB-4059-41CC-B14D-F86F2FE9ADC5}" type="slidenum">
              <a:rPr kumimoji="1" lang="ja-JP" altLang="en-US" smtClean="0"/>
              <a:t>6</a:t>
            </a:fld>
            <a:endParaRPr kumimoji="1" lang="ja-JP" altLang="en-US"/>
          </a:p>
        </p:txBody>
      </p:sp>
      <p:sp>
        <p:nvSpPr>
          <p:cNvPr id="5" name="タイトル 1">
            <a:extLst>
              <a:ext uri="{FF2B5EF4-FFF2-40B4-BE49-F238E27FC236}">
                <a16:creationId xmlns:a16="http://schemas.microsoft.com/office/drawing/2014/main" id="{013AEACA-641F-457E-81A9-99CFCE604566}"/>
              </a:ext>
            </a:extLst>
          </p:cNvPr>
          <p:cNvSpPr txBox="1">
            <a:spLocks/>
          </p:cNvSpPr>
          <p:nvPr/>
        </p:nvSpPr>
        <p:spPr>
          <a:xfrm>
            <a:off x="1187881" y="1956470"/>
            <a:ext cx="9368589" cy="4283910"/>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571500" indent="-571500">
              <a:buFont typeface="Wingdings" panose="05000000000000000000" pitchFamily="2" charset="2"/>
              <a:buChar char="l"/>
            </a:pPr>
            <a:r>
              <a:rPr lang="ja-JP" altLang="en-US" sz="4400" dirty="0">
                <a:latin typeface="+mn-lt"/>
              </a:rPr>
              <a:t>プレイヤーが行う処理が多い</a:t>
            </a:r>
            <a:endParaRPr lang="en-US" altLang="ja-JP" sz="4400" dirty="0">
              <a:latin typeface="+mn-lt"/>
            </a:endParaRPr>
          </a:p>
          <a:p>
            <a:pPr marL="571500" indent="-571500">
              <a:buFont typeface="Wingdings" panose="05000000000000000000" pitchFamily="2" charset="2"/>
              <a:buChar char="l"/>
            </a:pPr>
            <a:r>
              <a:rPr lang="ja-JP" altLang="en-US" sz="4400" dirty="0"/>
              <a:t>ミスが発生し習熟者のサポートが必要になる</a:t>
            </a:r>
          </a:p>
          <a:p>
            <a:endParaRPr lang="ja-JP" altLang="en-US" sz="4400" b="1" u="sng" dirty="0">
              <a:latin typeface="+mn-lt"/>
            </a:endParaRPr>
          </a:p>
        </p:txBody>
      </p:sp>
      <p:grpSp>
        <p:nvGrpSpPr>
          <p:cNvPr id="10" name="グループ化 9">
            <a:extLst>
              <a:ext uri="{FF2B5EF4-FFF2-40B4-BE49-F238E27FC236}">
                <a16:creationId xmlns:a16="http://schemas.microsoft.com/office/drawing/2014/main" id="{CA65D7B0-DE07-4715-B833-61E55A1738E4}"/>
              </a:ext>
            </a:extLst>
          </p:cNvPr>
          <p:cNvGrpSpPr/>
          <p:nvPr/>
        </p:nvGrpSpPr>
        <p:grpSpPr>
          <a:xfrm>
            <a:off x="75640" y="708199"/>
            <a:ext cx="6139088" cy="2496541"/>
            <a:chOff x="0" y="673101"/>
            <a:chExt cx="6139088" cy="2496541"/>
          </a:xfrm>
        </p:grpSpPr>
        <p:pic>
          <p:nvPicPr>
            <p:cNvPr id="9" name="図 8">
              <a:extLst>
                <a:ext uri="{FF2B5EF4-FFF2-40B4-BE49-F238E27FC236}">
                  <a16:creationId xmlns:a16="http://schemas.microsoft.com/office/drawing/2014/main" id="{97A48874-672F-47BF-BB91-2E4AD9B44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3101"/>
              <a:ext cx="6139088" cy="2496541"/>
            </a:xfrm>
            <a:prstGeom prst="rect">
              <a:avLst/>
            </a:prstGeom>
          </p:spPr>
        </p:pic>
        <p:sp>
          <p:nvSpPr>
            <p:cNvPr id="8" name="テキスト ボックス 7">
              <a:extLst>
                <a:ext uri="{FF2B5EF4-FFF2-40B4-BE49-F238E27FC236}">
                  <a16:creationId xmlns:a16="http://schemas.microsoft.com/office/drawing/2014/main" id="{0654C405-ADB6-484D-9F0F-98C441298329}"/>
                </a:ext>
              </a:extLst>
            </p:cNvPr>
            <p:cNvSpPr txBox="1"/>
            <p:nvPr/>
          </p:nvSpPr>
          <p:spPr>
            <a:xfrm>
              <a:off x="1187881" y="2584867"/>
              <a:ext cx="3501189" cy="584775"/>
            </a:xfrm>
            <a:prstGeom prst="rect">
              <a:avLst/>
            </a:prstGeom>
            <a:solidFill>
              <a:schemeClr val="accent2">
                <a:lumMod val="60000"/>
                <a:lumOff val="40000"/>
              </a:schemeClr>
            </a:solidFill>
          </p:spPr>
          <p:txBody>
            <a:bodyPr wrap="square" rtlCol="0">
              <a:spAutoFit/>
            </a:bodyPr>
            <a:lstStyle/>
            <a:p>
              <a:pPr algn="ctr"/>
              <a:r>
                <a:rPr kumimoji="1" lang="ja-JP" altLang="en-US" sz="3200" dirty="0"/>
                <a:t>タスク工数の管理</a:t>
              </a:r>
            </a:p>
          </p:txBody>
        </p:sp>
      </p:grpSp>
      <p:grpSp>
        <p:nvGrpSpPr>
          <p:cNvPr id="13" name="グループ化 12">
            <a:extLst>
              <a:ext uri="{FF2B5EF4-FFF2-40B4-BE49-F238E27FC236}">
                <a16:creationId xmlns:a16="http://schemas.microsoft.com/office/drawing/2014/main" id="{2E766A9D-864E-4AD0-96B4-6CF2EF0A358A}"/>
              </a:ext>
            </a:extLst>
          </p:cNvPr>
          <p:cNvGrpSpPr/>
          <p:nvPr/>
        </p:nvGrpSpPr>
        <p:grpSpPr>
          <a:xfrm>
            <a:off x="7326969" y="673101"/>
            <a:ext cx="4262943" cy="3489042"/>
            <a:chOff x="7326969" y="673101"/>
            <a:chExt cx="4262943" cy="3489042"/>
          </a:xfrm>
        </p:grpSpPr>
        <p:pic>
          <p:nvPicPr>
            <p:cNvPr id="11" name="図 10">
              <a:extLst>
                <a:ext uri="{FF2B5EF4-FFF2-40B4-BE49-F238E27FC236}">
                  <a16:creationId xmlns:a16="http://schemas.microsoft.com/office/drawing/2014/main" id="{17355244-16E2-4B19-BABD-779A41C028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969" y="673101"/>
              <a:ext cx="4262943" cy="3489042"/>
            </a:xfrm>
            <a:prstGeom prst="rect">
              <a:avLst/>
            </a:prstGeom>
          </p:spPr>
        </p:pic>
        <p:sp>
          <p:nvSpPr>
            <p:cNvPr id="12" name="テキスト ボックス 11">
              <a:extLst>
                <a:ext uri="{FF2B5EF4-FFF2-40B4-BE49-F238E27FC236}">
                  <a16:creationId xmlns:a16="http://schemas.microsoft.com/office/drawing/2014/main" id="{6BA00C85-D092-4D5E-96EF-C0570212C946}"/>
                </a:ext>
              </a:extLst>
            </p:cNvPr>
            <p:cNvSpPr txBox="1"/>
            <p:nvPr/>
          </p:nvSpPr>
          <p:spPr>
            <a:xfrm>
              <a:off x="7671845" y="3205737"/>
              <a:ext cx="3882067" cy="584775"/>
            </a:xfrm>
            <a:prstGeom prst="rect">
              <a:avLst/>
            </a:prstGeom>
            <a:solidFill>
              <a:schemeClr val="accent2">
                <a:lumMod val="60000"/>
                <a:lumOff val="40000"/>
              </a:schemeClr>
            </a:solidFill>
          </p:spPr>
          <p:txBody>
            <a:bodyPr wrap="square" rtlCol="0">
              <a:spAutoFit/>
            </a:bodyPr>
            <a:lstStyle/>
            <a:p>
              <a:pPr algn="ctr"/>
              <a:r>
                <a:rPr kumimoji="1" lang="ja-JP" altLang="en-US" sz="3200" dirty="0"/>
                <a:t>チャンスカードの処理</a:t>
              </a:r>
            </a:p>
          </p:txBody>
        </p:sp>
      </p:grpSp>
      <p:grpSp>
        <p:nvGrpSpPr>
          <p:cNvPr id="16" name="グループ化 15">
            <a:extLst>
              <a:ext uri="{FF2B5EF4-FFF2-40B4-BE49-F238E27FC236}">
                <a16:creationId xmlns:a16="http://schemas.microsoft.com/office/drawing/2014/main" id="{16EC52EF-1415-4562-BB98-BF4859037757}"/>
              </a:ext>
            </a:extLst>
          </p:cNvPr>
          <p:cNvGrpSpPr/>
          <p:nvPr/>
        </p:nvGrpSpPr>
        <p:grpSpPr>
          <a:xfrm>
            <a:off x="3145184" y="3445367"/>
            <a:ext cx="4009347" cy="2904715"/>
            <a:chOff x="965164" y="3429000"/>
            <a:chExt cx="4009347" cy="2904715"/>
          </a:xfrm>
        </p:grpSpPr>
        <p:pic>
          <p:nvPicPr>
            <p:cNvPr id="14" name="図 13">
              <a:extLst>
                <a:ext uri="{FF2B5EF4-FFF2-40B4-BE49-F238E27FC236}">
                  <a16:creationId xmlns:a16="http://schemas.microsoft.com/office/drawing/2014/main" id="{C91253A2-7B2B-4D0F-81C9-F2C1C3B53EA8}"/>
                </a:ext>
              </a:extLst>
            </p:cNvPr>
            <p:cNvPicPr>
              <a:picLocks noChangeAspect="1"/>
            </p:cNvPicPr>
            <p:nvPr/>
          </p:nvPicPr>
          <p:blipFill>
            <a:blip r:embed="rId5"/>
            <a:stretch>
              <a:fillRect/>
            </a:stretch>
          </p:blipFill>
          <p:spPr>
            <a:xfrm>
              <a:off x="965164" y="3429000"/>
              <a:ext cx="4009347" cy="2904715"/>
            </a:xfrm>
            <a:prstGeom prst="rect">
              <a:avLst/>
            </a:prstGeom>
            <a:solidFill>
              <a:schemeClr val="bg1"/>
            </a:solidFill>
            <a:ln>
              <a:solidFill>
                <a:schemeClr val="tx1"/>
              </a:solidFill>
            </a:ln>
          </p:spPr>
        </p:pic>
        <p:sp>
          <p:nvSpPr>
            <p:cNvPr id="15" name="テキスト ボックス 14">
              <a:extLst>
                <a:ext uri="{FF2B5EF4-FFF2-40B4-BE49-F238E27FC236}">
                  <a16:creationId xmlns:a16="http://schemas.microsoft.com/office/drawing/2014/main" id="{B02FE206-7B26-4F78-A1B3-36B6E91774DC}"/>
                </a:ext>
              </a:extLst>
            </p:cNvPr>
            <p:cNvSpPr txBox="1"/>
            <p:nvPr/>
          </p:nvSpPr>
          <p:spPr>
            <a:xfrm>
              <a:off x="1219244" y="5244513"/>
              <a:ext cx="3501189" cy="584775"/>
            </a:xfrm>
            <a:prstGeom prst="rect">
              <a:avLst/>
            </a:prstGeom>
            <a:solidFill>
              <a:schemeClr val="accent2">
                <a:lumMod val="60000"/>
                <a:lumOff val="40000"/>
              </a:schemeClr>
            </a:solidFill>
          </p:spPr>
          <p:txBody>
            <a:bodyPr wrap="square" rtlCol="0">
              <a:spAutoFit/>
            </a:bodyPr>
            <a:lstStyle/>
            <a:p>
              <a:pPr algn="ctr"/>
              <a:r>
                <a:rPr kumimoji="1" lang="ja-JP" altLang="en-US" sz="3200" dirty="0"/>
                <a:t>進捗記録表の作成</a:t>
              </a:r>
            </a:p>
          </p:txBody>
        </p:sp>
      </p:grpSp>
    </p:spTree>
    <p:extLst>
      <p:ext uri="{BB962C8B-B14F-4D97-AF65-F5344CB8AC3E}">
        <p14:creationId xmlns:p14="http://schemas.microsoft.com/office/powerpoint/2010/main" val="406955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0"/>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3"/>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816F06-232F-4A53-8B1E-20F5D9F9CC69}"/>
              </a:ext>
            </a:extLst>
          </p:cNvPr>
          <p:cNvSpPr>
            <a:spLocks noGrp="1"/>
          </p:cNvSpPr>
          <p:nvPr>
            <p:ph type="title"/>
          </p:nvPr>
        </p:nvSpPr>
        <p:spPr/>
        <p:txBody>
          <a:bodyPr/>
          <a:lstStyle/>
          <a:p>
            <a:r>
              <a:rPr lang="ja-JP" altLang="ja-JP" b="1" dirty="0"/>
              <a:t>デジタルカンバンゲーム「</a:t>
            </a:r>
            <a:r>
              <a:rPr lang="en-US" altLang="ja-JP" b="1" dirty="0"/>
              <a:t>DKG</a:t>
            </a:r>
            <a:r>
              <a:rPr lang="ja-JP" altLang="ja-JP" b="1" dirty="0"/>
              <a:t>」の</a:t>
            </a:r>
            <a:r>
              <a:rPr lang="ja-JP" altLang="ja-JP" sz="4400" b="1" dirty="0"/>
              <a:t>提案</a:t>
            </a:r>
            <a:endParaRPr kumimoji="1" lang="ja-JP" altLang="en-US" dirty="0"/>
          </a:p>
        </p:txBody>
      </p:sp>
      <p:sp>
        <p:nvSpPr>
          <p:cNvPr id="4" name="スライド番号プレースホルダー 3">
            <a:extLst>
              <a:ext uri="{FF2B5EF4-FFF2-40B4-BE49-F238E27FC236}">
                <a16:creationId xmlns:a16="http://schemas.microsoft.com/office/drawing/2014/main" id="{723BDC31-DE24-4379-88F6-A341B78BE658}"/>
              </a:ext>
            </a:extLst>
          </p:cNvPr>
          <p:cNvSpPr>
            <a:spLocks noGrp="1"/>
          </p:cNvSpPr>
          <p:nvPr>
            <p:ph type="sldNum" sz="quarter" idx="12"/>
          </p:nvPr>
        </p:nvSpPr>
        <p:spPr/>
        <p:txBody>
          <a:bodyPr/>
          <a:lstStyle/>
          <a:p>
            <a:fld id="{B3691BCB-4059-41CC-B14D-F86F2FE9ADC5}" type="slidenum">
              <a:rPr kumimoji="1" lang="ja-JP" altLang="en-US" smtClean="0"/>
              <a:t>7</a:t>
            </a:fld>
            <a:endParaRPr kumimoji="1" lang="ja-JP" altLang="en-US"/>
          </a:p>
        </p:txBody>
      </p:sp>
      <p:sp>
        <p:nvSpPr>
          <p:cNvPr id="5" name="コンテンツ プレースホルダー 2">
            <a:extLst>
              <a:ext uri="{FF2B5EF4-FFF2-40B4-BE49-F238E27FC236}">
                <a16:creationId xmlns:a16="http://schemas.microsoft.com/office/drawing/2014/main" id="{2F185021-4A61-4075-A089-77BFB4E6FB58}"/>
              </a:ext>
            </a:extLst>
          </p:cNvPr>
          <p:cNvSpPr>
            <a:spLocks noGrp="1"/>
          </p:cNvSpPr>
          <p:nvPr>
            <p:ph idx="1"/>
          </p:nvPr>
        </p:nvSpPr>
        <p:spPr>
          <a:xfrm>
            <a:off x="615700" y="689958"/>
            <a:ext cx="10058400" cy="677834"/>
          </a:xfrm>
        </p:spPr>
        <p:txBody>
          <a:bodyPr>
            <a:normAutofit/>
          </a:bodyPr>
          <a:lstStyle/>
          <a:p>
            <a:r>
              <a:rPr kumimoji="1" lang="ja-JP" altLang="en-US" sz="4000" dirty="0"/>
              <a:t>プレイヤーが行う処理と操作ミスを軽減</a:t>
            </a:r>
            <a:endParaRPr lang="ja-JP" altLang="en-US" sz="4000" dirty="0"/>
          </a:p>
        </p:txBody>
      </p:sp>
      <p:pic>
        <p:nvPicPr>
          <p:cNvPr id="8" name="図 7" descr="スクリーンショットの画面&#10;&#10;自動的に生成された説明">
            <a:extLst>
              <a:ext uri="{FF2B5EF4-FFF2-40B4-BE49-F238E27FC236}">
                <a16:creationId xmlns:a16="http://schemas.microsoft.com/office/drawing/2014/main" id="{83E0F6A0-3EA9-447F-B035-7641C5CD8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4726"/>
            <a:ext cx="12192000" cy="5065059"/>
          </a:xfrm>
          <a:prstGeom prst="rect">
            <a:avLst/>
          </a:prstGeom>
        </p:spPr>
      </p:pic>
      <p:sp>
        <p:nvSpPr>
          <p:cNvPr id="9" name="吹き出し: 四角形 8">
            <a:extLst>
              <a:ext uri="{FF2B5EF4-FFF2-40B4-BE49-F238E27FC236}">
                <a16:creationId xmlns:a16="http://schemas.microsoft.com/office/drawing/2014/main" id="{47FEA6B8-6A14-464A-A1ED-42E22C4763C4}"/>
              </a:ext>
            </a:extLst>
          </p:cNvPr>
          <p:cNvSpPr/>
          <p:nvPr/>
        </p:nvSpPr>
        <p:spPr>
          <a:xfrm>
            <a:off x="4373478" y="1780931"/>
            <a:ext cx="1722521" cy="529389"/>
          </a:xfrm>
          <a:prstGeom prst="wedgeRectCallout">
            <a:avLst>
              <a:gd name="adj1" fmla="val -95145"/>
              <a:gd name="adj2" fmla="val 37500"/>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t>ストーリカード</a:t>
            </a:r>
          </a:p>
        </p:txBody>
      </p:sp>
      <p:sp>
        <p:nvSpPr>
          <p:cNvPr id="10" name="吹き出し: 四角形 9">
            <a:extLst>
              <a:ext uri="{FF2B5EF4-FFF2-40B4-BE49-F238E27FC236}">
                <a16:creationId xmlns:a16="http://schemas.microsoft.com/office/drawing/2014/main" id="{CD3F1694-CF07-4D51-BC59-DA8C267BD005}"/>
              </a:ext>
            </a:extLst>
          </p:cNvPr>
          <p:cNvSpPr/>
          <p:nvPr/>
        </p:nvSpPr>
        <p:spPr>
          <a:xfrm>
            <a:off x="6891091" y="4479299"/>
            <a:ext cx="1722521" cy="529389"/>
          </a:xfrm>
          <a:prstGeom prst="wedgeRectCallout">
            <a:avLst>
              <a:gd name="adj1" fmla="val -52537"/>
              <a:gd name="adj2" fmla="val 201136"/>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t>サイコロ</a:t>
            </a:r>
          </a:p>
        </p:txBody>
      </p:sp>
      <p:sp>
        <p:nvSpPr>
          <p:cNvPr id="11" name="吹き出し: 四角形 10">
            <a:extLst>
              <a:ext uri="{FF2B5EF4-FFF2-40B4-BE49-F238E27FC236}">
                <a16:creationId xmlns:a16="http://schemas.microsoft.com/office/drawing/2014/main" id="{FAD78933-259E-481F-9C9C-B2BBBA75702F}"/>
              </a:ext>
            </a:extLst>
          </p:cNvPr>
          <p:cNvSpPr/>
          <p:nvPr/>
        </p:nvSpPr>
        <p:spPr>
          <a:xfrm>
            <a:off x="5405185" y="3842196"/>
            <a:ext cx="1722521" cy="529389"/>
          </a:xfrm>
          <a:prstGeom prst="wedgeRectCallout">
            <a:avLst>
              <a:gd name="adj1" fmla="val -25995"/>
              <a:gd name="adj2" fmla="val 155682"/>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t>チャンスカード</a:t>
            </a:r>
          </a:p>
        </p:txBody>
      </p:sp>
      <p:sp>
        <p:nvSpPr>
          <p:cNvPr id="12" name="吹き出し: 四角形 11">
            <a:extLst>
              <a:ext uri="{FF2B5EF4-FFF2-40B4-BE49-F238E27FC236}">
                <a16:creationId xmlns:a16="http://schemas.microsoft.com/office/drawing/2014/main" id="{1C45A32F-EB67-417A-8A93-3879CC93D2A0}"/>
              </a:ext>
            </a:extLst>
          </p:cNvPr>
          <p:cNvSpPr/>
          <p:nvPr/>
        </p:nvSpPr>
        <p:spPr>
          <a:xfrm>
            <a:off x="505326" y="4371585"/>
            <a:ext cx="2078453" cy="529389"/>
          </a:xfrm>
          <a:prstGeom prst="wedgeRectCallout">
            <a:avLst>
              <a:gd name="adj1" fmla="val -59522"/>
              <a:gd name="adj2" fmla="val 151136"/>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t>現在のラウンド数</a:t>
            </a:r>
          </a:p>
        </p:txBody>
      </p:sp>
      <p:sp>
        <p:nvSpPr>
          <p:cNvPr id="13" name="吹き出し: 四角形 12">
            <a:extLst>
              <a:ext uri="{FF2B5EF4-FFF2-40B4-BE49-F238E27FC236}">
                <a16:creationId xmlns:a16="http://schemas.microsoft.com/office/drawing/2014/main" id="{39108AB9-5DE9-41D7-A7C2-1AA23B6D00FB}"/>
              </a:ext>
            </a:extLst>
          </p:cNvPr>
          <p:cNvSpPr/>
          <p:nvPr/>
        </p:nvSpPr>
        <p:spPr>
          <a:xfrm>
            <a:off x="3578390" y="4547681"/>
            <a:ext cx="1722521" cy="529389"/>
          </a:xfrm>
          <a:prstGeom prst="wedgeRectCallout">
            <a:avLst>
              <a:gd name="adj1" fmla="val -64412"/>
              <a:gd name="adj2" fmla="val 71591"/>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t>Solution</a:t>
            </a:r>
            <a:r>
              <a:rPr kumimoji="1" lang="ja-JP" altLang="en-US" sz="2000" dirty="0"/>
              <a:t>ボタン</a:t>
            </a:r>
          </a:p>
        </p:txBody>
      </p:sp>
      <p:sp>
        <p:nvSpPr>
          <p:cNvPr id="14" name="吹き出し: 四角形 13">
            <a:extLst>
              <a:ext uri="{FF2B5EF4-FFF2-40B4-BE49-F238E27FC236}">
                <a16:creationId xmlns:a16="http://schemas.microsoft.com/office/drawing/2014/main" id="{DE19F456-7C0A-4529-A25B-4DB47C41E7A1}"/>
              </a:ext>
            </a:extLst>
          </p:cNvPr>
          <p:cNvSpPr/>
          <p:nvPr/>
        </p:nvSpPr>
        <p:spPr>
          <a:xfrm>
            <a:off x="3260559" y="5723246"/>
            <a:ext cx="1722521" cy="529389"/>
          </a:xfrm>
          <a:prstGeom prst="wedgeRectCallout">
            <a:avLst>
              <a:gd name="adj1" fmla="val -59522"/>
              <a:gd name="adj2" fmla="val 21591"/>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t>Solution</a:t>
            </a:r>
            <a:r>
              <a:rPr kumimoji="1" lang="ja-JP" altLang="en-US" sz="2000" dirty="0"/>
              <a:t>を持っている数</a:t>
            </a:r>
          </a:p>
        </p:txBody>
      </p:sp>
      <p:sp>
        <p:nvSpPr>
          <p:cNvPr id="15" name="吹き出し: 四角形 14">
            <a:extLst>
              <a:ext uri="{FF2B5EF4-FFF2-40B4-BE49-F238E27FC236}">
                <a16:creationId xmlns:a16="http://schemas.microsoft.com/office/drawing/2014/main" id="{20BDB191-9109-411B-8FCD-9F86884FB828}"/>
              </a:ext>
            </a:extLst>
          </p:cNvPr>
          <p:cNvSpPr/>
          <p:nvPr/>
        </p:nvSpPr>
        <p:spPr>
          <a:xfrm>
            <a:off x="7952875" y="5176216"/>
            <a:ext cx="1947584" cy="529389"/>
          </a:xfrm>
          <a:prstGeom prst="wedgeRectCallout">
            <a:avLst>
              <a:gd name="adj1" fmla="val -34377"/>
              <a:gd name="adj2" fmla="val 94318"/>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t>手番プレイヤーの表示</a:t>
            </a:r>
          </a:p>
        </p:txBody>
      </p:sp>
      <p:sp>
        <p:nvSpPr>
          <p:cNvPr id="16" name="吹き出し: 四角形 15">
            <a:extLst>
              <a:ext uri="{FF2B5EF4-FFF2-40B4-BE49-F238E27FC236}">
                <a16:creationId xmlns:a16="http://schemas.microsoft.com/office/drawing/2014/main" id="{4AE55F49-58CD-41EB-8254-25C4748B1929}"/>
              </a:ext>
            </a:extLst>
          </p:cNvPr>
          <p:cNvSpPr/>
          <p:nvPr/>
        </p:nvSpPr>
        <p:spPr>
          <a:xfrm>
            <a:off x="8717886" y="3968992"/>
            <a:ext cx="2078453" cy="529389"/>
          </a:xfrm>
          <a:prstGeom prst="wedgeRectCallout">
            <a:avLst>
              <a:gd name="adj1" fmla="val 32332"/>
              <a:gd name="adj2" fmla="val 23522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t>エラーメッセージ表示</a:t>
            </a:r>
          </a:p>
        </p:txBody>
      </p:sp>
      <p:sp>
        <p:nvSpPr>
          <p:cNvPr id="17" name="吹き出し: 四角形 16">
            <a:extLst>
              <a:ext uri="{FF2B5EF4-FFF2-40B4-BE49-F238E27FC236}">
                <a16:creationId xmlns:a16="http://schemas.microsoft.com/office/drawing/2014/main" id="{5317128D-C772-43CA-B00B-4246B8BA4E98}"/>
              </a:ext>
            </a:extLst>
          </p:cNvPr>
          <p:cNvSpPr/>
          <p:nvPr/>
        </p:nvSpPr>
        <p:spPr>
          <a:xfrm>
            <a:off x="10796339" y="4755768"/>
            <a:ext cx="1369597" cy="529389"/>
          </a:xfrm>
          <a:prstGeom prst="wedgeRectCallout">
            <a:avLst>
              <a:gd name="adj1" fmla="val 11151"/>
              <a:gd name="adj2" fmla="val 182955"/>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t>END</a:t>
            </a:r>
            <a:r>
              <a:rPr kumimoji="1" lang="ja-JP" altLang="en-US" sz="2000" dirty="0"/>
              <a:t>ボタン</a:t>
            </a:r>
          </a:p>
        </p:txBody>
      </p:sp>
    </p:spTree>
    <p:extLst>
      <p:ext uri="{BB962C8B-B14F-4D97-AF65-F5344CB8AC3E}">
        <p14:creationId xmlns:p14="http://schemas.microsoft.com/office/powerpoint/2010/main" val="1129054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164046-1CED-40B0-9E07-05BA7A81C7DB}"/>
              </a:ext>
            </a:extLst>
          </p:cNvPr>
          <p:cNvSpPr>
            <a:spLocks noGrp="1"/>
          </p:cNvSpPr>
          <p:nvPr>
            <p:ph type="title"/>
          </p:nvPr>
        </p:nvSpPr>
        <p:spPr/>
        <p:txBody>
          <a:bodyPr/>
          <a:lstStyle/>
          <a:p>
            <a:r>
              <a:rPr kumimoji="1" lang="ja-JP" altLang="en-US" dirty="0"/>
              <a:t>プレイの流れ</a:t>
            </a:r>
          </a:p>
        </p:txBody>
      </p:sp>
      <p:sp>
        <p:nvSpPr>
          <p:cNvPr id="3" name="コンテンツ プレースホルダー 2">
            <a:extLst>
              <a:ext uri="{FF2B5EF4-FFF2-40B4-BE49-F238E27FC236}">
                <a16:creationId xmlns:a16="http://schemas.microsoft.com/office/drawing/2014/main" id="{4B50EFD2-9875-4EA2-8CD4-902F3F31A55D}"/>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17E3F47-9409-4CE9-A51F-64EF34641C34}"/>
              </a:ext>
            </a:extLst>
          </p:cNvPr>
          <p:cNvSpPr>
            <a:spLocks noGrp="1"/>
          </p:cNvSpPr>
          <p:nvPr>
            <p:ph type="sldNum" sz="quarter" idx="12"/>
          </p:nvPr>
        </p:nvSpPr>
        <p:spPr/>
        <p:txBody>
          <a:bodyPr/>
          <a:lstStyle/>
          <a:p>
            <a:fld id="{B3691BCB-4059-41CC-B14D-F86F2FE9ADC5}" type="slidenum">
              <a:rPr kumimoji="1" lang="ja-JP" altLang="en-US" smtClean="0"/>
              <a:t>8</a:t>
            </a:fld>
            <a:endParaRPr kumimoji="1" lang="ja-JP" altLang="en-US"/>
          </a:p>
        </p:txBody>
      </p:sp>
    </p:spTree>
    <p:extLst>
      <p:ext uri="{BB962C8B-B14F-4D97-AF65-F5344CB8AC3E}">
        <p14:creationId xmlns:p14="http://schemas.microsoft.com/office/powerpoint/2010/main" val="3047980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90DE1B-27EA-4362-968A-937D36B95C7D}"/>
              </a:ext>
            </a:extLst>
          </p:cNvPr>
          <p:cNvSpPr>
            <a:spLocks noGrp="1"/>
          </p:cNvSpPr>
          <p:nvPr>
            <p:ph type="title"/>
          </p:nvPr>
        </p:nvSpPr>
        <p:spPr/>
        <p:txBody>
          <a:bodyPr>
            <a:normAutofit fontScale="90000"/>
          </a:bodyPr>
          <a:lstStyle/>
          <a:p>
            <a:r>
              <a:rPr kumimoji="1" lang="ja-JP" altLang="en-US" sz="4800" b="1" dirty="0"/>
              <a:t>デモ</a:t>
            </a:r>
          </a:p>
        </p:txBody>
      </p:sp>
      <p:sp>
        <p:nvSpPr>
          <p:cNvPr id="4" name="スライド番号プレースホルダー 3">
            <a:extLst>
              <a:ext uri="{FF2B5EF4-FFF2-40B4-BE49-F238E27FC236}">
                <a16:creationId xmlns:a16="http://schemas.microsoft.com/office/drawing/2014/main" id="{2406C7E2-CA7E-4C17-A28D-B5250778BE4B}"/>
              </a:ext>
            </a:extLst>
          </p:cNvPr>
          <p:cNvSpPr>
            <a:spLocks noGrp="1"/>
          </p:cNvSpPr>
          <p:nvPr>
            <p:ph type="sldNum" sz="quarter" idx="12"/>
          </p:nvPr>
        </p:nvSpPr>
        <p:spPr/>
        <p:txBody>
          <a:bodyPr/>
          <a:lstStyle/>
          <a:p>
            <a:fld id="{B3691BCB-4059-41CC-B14D-F86F2FE9ADC5}" type="slidenum">
              <a:rPr kumimoji="1" lang="ja-JP" altLang="en-US" smtClean="0"/>
              <a:t>9</a:t>
            </a:fld>
            <a:endParaRPr kumimoji="1" lang="ja-JP" altLang="en-US"/>
          </a:p>
        </p:txBody>
      </p:sp>
    </p:spTree>
    <p:extLst>
      <p:ext uri="{BB962C8B-B14F-4D97-AF65-F5344CB8AC3E}">
        <p14:creationId xmlns:p14="http://schemas.microsoft.com/office/powerpoint/2010/main" val="2210041987"/>
      </p:ext>
    </p:extLst>
  </p:cSld>
  <p:clrMapOvr>
    <a:masterClrMapping/>
  </p:clrMapOvr>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909</TotalTime>
  <Words>763</Words>
  <Application>Microsoft Office PowerPoint</Application>
  <PresentationFormat>ワイド画面</PresentationFormat>
  <Paragraphs>128</Paragraphs>
  <Slides>10</Slides>
  <Notes>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10</vt:i4>
      </vt:variant>
    </vt:vector>
  </HeadingPairs>
  <TitlesOfParts>
    <vt:vector size="17" baseType="lpstr">
      <vt:lpstr>ＭＳ Ｐ明朝</vt:lpstr>
      <vt:lpstr>ＭＳ ゴシック</vt:lpstr>
      <vt:lpstr>游ゴシック</vt:lpstr>
      <vt:lpstr>Calibri</vt:lpstr>
      <vt:lpstr>Calibri Light</vt:lpstr>
      <vt:lpstr>Wingdings</vt:lpstr>
      <vt:lpstr>レトロスペクト</vt:lpstr>
      <vt:lpstr>カンバンを使ったタスク管理手法教育のためのデジタルカンバンゲーム「DKG」の提案</vt:lpstr>
      <vt:lpstr>カンバンとは</vt:lpstr>
      <vt:lpstr>カンバンゲームとは</vt:lpstr>
      <vt:lpstr>ゲームの流れ</vt:lpstr>
      <vt:lpstr>ゲームの流れ</vt:lpstr>
      <vt:lpstr>カンバンゲームの問題点</vt:lpstr>
      <vt:lpstr>デジタルカンバンゲーム「DKG」の提案</vt:lpstr>
      <vt:lpstr>プレイの流れ</vt:lpstr>
      <vt:lpstr>デモ</vt:lpstr>
      <vt:lpstr>かんばんを使うことの難しさ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カンバンを使ったタスク管理手法教育のためのデジタルカンバンゲーム「DKG」の提案</dc:title>
  <dc:creator>TYNK</dc:creator>
  <cp:lastModifiedBy>TYNK</cp:lastModifiedBy>
  <cp:revision>71</cp:revision>
  <dcterms:created xsi:type="dcterms:W3CDTF">2020-02-03T07:47:38Z</dcterms:created>
  <dcterms:modified xsi:type="dcterms:W3CDTF">2020-02-05T11:22:51Z</dcterms:modified>
</cp:coreProperties>
</file>